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64" r:id="rId2"/>
    <p:sldId id="256" r:id="rId3"/>
    <p:sldId id="265" r:id="rId4"/>
    <p:sldId id="273" r:id="rId5"/>
    <p:sldId id="266" r:id="rId6"/>
    <p:sldId id="267" r:id="rId7"/>
    <p:sldId id="268" r:id="rId8"/>
    <p:sldId id="269" r:id="rId9"/>
    <p:sldId id="270" r:id="rId10"/>
    <p:sldId id="271" r:id="rId11"/>
    <p:sldId id="257" r:id="rId12"/>
    <p:sldId id="258" r:id="rId13"/>
    <p:sldId id="259" r:id="rId14"/>
    <p:sldId id="260" r:id="rId15"/>
    <p:sldId id="261" r:id="rId16"/>
    <p:sldId id="274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5" d="100"/>
          <a:sy n="75" d="100"/>
        </p:scale>
        <p:origin x="-1152" y="2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21C66D-41B7-41FE-8576-464F8DA22B68}" type="datetimeFigureOut">
              <a:rPr lang="ru-RU" smtClean="0"/>
              <a:pPr/>
              <a:t>29.03.2018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146E0C-0EF2-49B2-9F90-42F783617B4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29.03.2018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29.03.2018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29.03.2018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29.03.2018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http://www.giscraft.ru/info/cs/img/lambert_continent.gif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5" name="Picture 5" descr="024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38400" y="533400"/>
            <a:ext cx="4267200" cy="4267200"/>
          </a:xfrm>
          <a:prstGeom prst="rect">
            <a:avLst/>
          </a:prstGeom>
          <a:noFill/>
        </p:spPr>
      </p:pic>
      <p:sp>
        <p:nvSpPr>
          <p:cNvPr id="30726" name="Rectangle 6"/>
          <p:cNvSpPr>
            <a:spLocks noGrp="1" noChangeArrowheads="1"/>
          </p:cNvSpPr>
          <p:nvPr>
            <p:ph type="ctrTitle"/>
          </p:nvPr>
        </p:nvSpPr>
        <p:spPr>
          <a:xfrm>
            <a:off x="533400" y="0"/>
            <a:ext cx="7772400" cy="609600"/>
          </a:xfrm>
          <a:noFill/>
          <a:ln/>
        </p:spPr>
        <p:txBody>
          <a:bodyPr anchor="b" anchorCtr="1"/>
          <a:lstStyle/>
          <a:p>
            <a:r>
              <a:rPr lang="ru-RU" sz="3200" dirty="0"/>
              <a:t>№ </a:t>
            </a:r>
            <a:r>
              <a:rPr lang="ru-RU" sz="3200" dirty="0" smtClean="0"/>
              <a:t>10 </a:t>
            </a:r>
            <a:r>
              <a:rPr lang="kk-KZ" sz="3200" dirty="0"/>
              <a:t>ДӘРІС</a:t>
            </a:r>
            <a:endParaRPr lang="ru-RU" sz="3200" dirty="0"/>
          </a:p>
        </p:txBody>
      </p:sp>
      <p:sp>
        <p:nvSpPr>
          <p:cNvPr id="30727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685800" y="1981200"/>
            <a:ext cx="7620000" cy="1066800"/>
          </a:xfrm>
          <a:solidFill>
            <a:srgbClr val="FF99CC"/>
          </a:solidFill>
          <a:ln/>
        </p:spPr>
        <p:txBody>
          <a:bodyPr/>
          <a:lstStyle/>
          <a:p>
            <a:pPr algn="l"/>
            <a:r>
              <a:rPr lang="ru-RU" b="1" u="sng" dirty="0" err="1"/>
              <a:t>Тақырыбы:</a:t>
            </a:r>
            <a:r>
              <a:rPr lang="ru-RU" b="1" dirty="0" err="1"/>
              <a:t>  </a:t>
            </a:r>
            <a:r>
              <a:rPr lang="ru-RU" b="1" dirty="0" err="1" smtClean="0"/>
              <a:t>Ка</a:t>
            </a:r>
            <a:r>
              <a:rPr lang="kk-KZ" b="1" dirty="0" smtClean="0"/>
              <a:t>ртографиялық проекциялардың жіктелуі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07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7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07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07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109" t="14195" r="10109" b="13805"/>
          <a:stretch/>
        </p:blipFill>
        <p:spPr bwMode="auto">
          <a:xfrm>
            <a:off x="-16768" y="476672"/>
            <a:ext cx="8936645" cy="5040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617518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900igr.net/up/datas/209546/00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виды картографических проекций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4"/>
            <a:ext cx="9144000" cy="3312828"/>
          </a:xfrm>
          <a:prstGeom prst="rect">
            <a:avLst/>
          </a:prstGeom>
          <a:noFill/>
        </p:spPr>
      </p:pic>
      <p:pic>
        <p:nvPicPr>
          <p:cNvPr id="30724" name="Picture 4" descr="виды картографических сеток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214686"/>
            <a:ext cx="9144001" cy="1730326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285720" y="5286388"/>
            <a:ext cx="864399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err="1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- цилиндрическая, </a:t>
            </a:r>
            <a:r>
              <a:rPr lang="ru-RU" sz="2400" b="1" i="1" dirty="0" err="1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- коническая, </a:t>
            </a:r>
            <a:r>
              <a:rPr lang="ru-RU" sz="2400" b="1" i="1" dirty="0" err="1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- азимутальная, </a:t>
            </a:r>
            <a:r>
              <a:rPr lang="ru-RU" sz="2400" b="1" i="1" dirty="0" err="1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-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севдоцилиндрическая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  </a:t>
            </a:r>
            <a:r>
              <a:rPr lang="ru-RU" sz="2400" b="1" i="1" dirty="0" err="1" smtClean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- псевдоконическая, </a:t>
            </a:r>
            <a:r>
              <a:rPr lang="ru-RU" sz="2400" b="1" i="1" dirty="0" err="1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- поликоническая, </a:t>
            </a:r>
            <a:r>
              <a:rPr lang="ru-RU" sz="2400" b="1" i="1" dirty="0" err="1" smtClean="0">
                <a:latin typeface="Times New Roman" pitchFamily="18" charset="0"/>
                <a:cs typeface="Times New Roman" pitchFamily="18" charset="0"/>
              </a:rPr>
              <a:t>g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- псевдоазимутальная.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A096E-85A8-4C4F-A4CD-256F2F7A44ED}" type="slidenum">
              <a:rPr lang="ru-RU"/>
              <a:pPr/>
              <a:t>5</a:t>
            </a:fld>
            <a:endParaRPr lang="ru-RU"/>
          </a:p>
        </p:txBody>
      </p:sp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kk-KZ" sz="3200" b="1">
                <a:latin typeface="Times New Roman" pitchFamily="18" charset="0"/>
              </a:rPr>
              <a:t>Жазық тік бұрышты координаталардың зоналық жүйесі</a:t>
            </a:r>
            <a:endParaRPr lang="ru-RU" sz="3200" b="1">
              <a:latin typeface="Times New Roman" pitchFamily="18" charset="0"/>
            </a:endParaRPr>
          </a:p>
        </p:txBody>
      </p:sp>
      <p:pic>
        <p:nvPicPr>
          <p:cNvPr id="39940" name="Picture 4"/>
          <p:cNvPicPr>
            <a:picLocks noChangeAspect="1" noChangeArrowheads="1"/>
          </p:cNvPicPr>
          <p:nvPr/>
        </p:nvPicPr>
        <p:blipFill>
          <a:blip r:embed="rId4" cstate="print"/>
          <a:srcRect l="5843" r="11183" b="1448"/>
          <a:stretch>
            <a:fillRect/>
          </a:stretch>
        </p:blipFill>
        <p:spPr bwMode="auto">
          <a:xfrm>
            <a:off x="1905000" y="1219200"/>
            <a:ext cx="5562600" cy="543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3994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85800"/>
            <a:ext cx="8229600" cy="563563"/>
          </a:xfrm>
        </p:spPr>
        <p:txBody>
          <a:bodyPr>
            <a:normAutofit fontScale="90000"/>
          </a:bodyPr>
          <a:lstStyle/>
          <a:p>
            <a:r>
              <a:rPr lang="kk-KZ" sz="4000"/>
              <a:t>Координаттар ұғымы</a:t>
            </a:r>
            <a:endParaRPr lang="ru-RU" sz="4000"/>
          </a:p>
        </p:txBody>
      </p:sp>
      <p:pic>
        <p:nvPicPr>
          <p:cNvPr id="3686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447800"/>
            <a:ext cx="4826000" cy="5410200"/>
          </a:xfrm>
          <a:prstGeom prst="rect">
            <a:avLst/>
          </a:prstGeom>
          <a:noFill/>
        </p:spPr>
      </p:pic>
      <p:pic>
        <p:nvPicPr>
          <p:cNvPr id="36870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57738" y="1476375"/>
            <a:ext cx="4354512" cy="53244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2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6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20"/>
                            </p:stCondLst>
                            <p:childTnLst>
                              <p:par>
                                <p:cTn id="15" presetID="33" presetClass="emph" presetSubtype="0" fill="remove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7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8" dur="30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30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20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</p:cBhvr>
                                      <p:from x="100000" y="100000"/>
                                      <p:to x="100000" y="14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6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Географиялық координата</a:t>
            </a:r>
          </a:p>
        </p:txBody>
      </p:sp>
      <p:sp>
        <p:nvSpPr>
          <p:cNvPr id="31789" name="Rectangle 45"/>
          <p:cNvSpPr>
            <a:spLocks noChangeArrowheads="1"/>
          </p:cNvSpPr>
          <p:nvPr/>
        </p:nvSpPr>
        <p:spPr bwMode="auto">
          <a:xfrm>
            <a:off x="0" y="21510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31788" name="AutoShape 44"/>
          <p:cNvSpPr>
            <a:spLocks noChangeAspect="1" noChangeArrowheads="1" noTextEdit="1"/>
          </p:cNvSpPr>
          <p:nvPr/>
        </p:nvSpPr>
        <p:spPr bwMode="auto">
          <a:xfrm>
            <a:off x="838200" y="1295400"/>
            <a:ext cx="9144000" cy="5334000"/>
          </a:xfrm>
          <a:prstGeom prst="rect">
            <a:avLst/>
          </a:prstGeom>
          <a:noFill/>
        </p:spPr>
        <p:txBody>
          <a:bodyPr/>
          <a:lstStyle/>
          <a:p>
            <a:endParaRPr lang="ru-RU"/>
          </a:p>
        </p:txBody>
      </p:sp>
      <p:sp>
        <p:nvSpPr>
          <p:cNvPr id="31787" name="Oval 43" descr="Новый рисунок (1)"/>
          <p:cNvSpPr>
            <a:spLocks noChangeArrowheads="1"/>
          </p:cNvSpPr>
          <p:nvPr/>
        </p:nvSpPr>
        <p:spPr bwMode="auto">
          <a:xfrm>
            <a:off x="1412875" y="1852613"/>
            <a:ext cx="5237163" cy="4768850"/>
          </a:xfrm>
          <a:prstGeom prst="ellipse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1786" name="Freeform 42"/>
          <p:cNvSpPr>
            <a:spLocks/>
          </p:cNvSpPr>
          <p:nvPr/>
        </p:nvSpPr>
        <p:spPr bwMode="auto">
          <a:xfrm>
            <a:off x="3048000" y="1830388"/>
            <a:ext cx="952500" cy="4768850"/>
          </a:xfrm>
          <a:custGeom>
            <a:avLst/>
            <a:gdLst/>
            <a:ahLst/>
            <a:cxnLst>
              <a:cxn ang="0">
                <a:pos x="720" y="0"/>
              </a:cxn>
              <a:cxn ang="0">
                <a:pos x="0" y="1620"/>
              </a:cxn>
              <a:cxn ang="0">
                <a:pos x="720" y="3600"/>
              </a:cxn>
            </a:cxnLst>
            <a:rect l="0" t="0" r="r" b="b"/>
            <a:pathLst>
              <a:path w="720" h="3600">
                <a:moveTo>
                  <a:pt x="720" y="0"/>
                </a:moveTo>
                <a:cubicBezTo>
                  <a:pt x="360" y="510"/>
                  <a:pt x="0" y="1020"/>
                  <a:pt x="0" y="1620"/>
                </a:cubicBezTo>
                <a:cubicBezTo>
                  <a:pt x="0" y="2220"/>
                  <a:pt x="360" y="2910"/>
                  <a:pt x="720" y="3600"/>
                </a:cubicBezTo>
              </a:path>
            </a:pathLst>
          </a:custGeom>
          <a:noFill/>
          <a:ln w="28575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1785" name="Freeform 41"/>
          <p:cNvSpPr>
            <a:spLocks/>
          </p:cNvSpPr>
          <p:nvPr/>
        </p:nvSpPr>
        <p:spPr bwMode="auto">
          <a:xfrm>
            <a:off x="4032250" y="1852613"/>
            <a:ext cx="950913" cy="47688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720" y="1620"/>
              </a:cxn>
              <a:cxn ang="0">
                <a:pos x="0" y="3600"/>
              </a:cxn>
            </a:cxnLst>
            <a:rect l="0" t="0" r="r" b="b"/>
            <a:pathLst>
              <a:path w="720" h="3600">
                <a:moveTo>
                  <a:pt x="0" y="0"/>
                </a:moveTo>
                <a:cubicBezTo>
                  <a:pt x="360" y="510"/>
                  <a:pt x="720" y="1020"/>
                  <a:pt x="720" y="1620"/>
                </a:cubicBezTo>
                <a:cubicBezTo>
                  <a:pt x="720" y="2220"/>
                  <a:pt x="360" y="2910"/>
                  <a:pt x="0" y="3600"/>
                </a:cubicBezTo>
              </a:path>
            </a:pathLst>
          </a:custGeom>
          <a:noFill/>
          <a:ln w="28575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1784" name="Freeform 40"/>
          <p:cNvSpPr>
            <a:spLocks/>
          </p:cNvSpPr>
          <p:nvPr/>
        </p:nvSpPr>
        <p:spPr bwMode="auto">
          <a:xfrm>
            <a:off x="4016375" y="1860550"/>
            <a:ext cx="733425" cy="4749800"/>
          </a:xfrm>
          <a:custGeom>
            <a:avLst/>
            <a:gdLst/>
            <a:ahLst/>
            <a:cxnLst>
              <a:cxn ang="0">
                <a:pos x="15" y="0"/>
              </a:cxn>
              <a:cxn ang="0">
                <a:pos x="553" y="1614"/>
              </a:cxn>
              <a:cxn ang="0">
                <a:pos x="0" y="3585"/>
              </a:cxn>
            </a:cxnLst>
            <a:rect l="0" t="0" r="r" b="b"/>
            <a:pathLst>
              <a:path w="555" h="3585">
                <a:moveTo>
                  <a:pt x="15" y="0"/>
                </a:moveTo>
                <a:cubicBezTo>
                  <a:pt x="105" y="271"/>
                  <a:pt x="555" y="1017"/>
                  <a:pt x="553" y="1614"/>
                </a:cubicBezTo>
                <a:cubicBezTo>
                  <a:pt x="551" y="2211"/>
                  <a:pt x="115" y="3175"/>
                  <a:pt x="0" y="3585"/>
                </a:cubicBezTo>
              </a:path>
            </a:pathLst>
          </a:custGeom>
          <a:noFill/>
          <a:ln w="9525">
            <a:solidFill>
              <a:srgbClr val="FFFF0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1783" name="Freeform 39"/>
          <p:cNvSpPr>
            <a:spLocks/>
          </p:cNvSpPr>
          <p:nvPr/>
        </p:nvSpPr>
        <p:spPr bwMode="auto">
          <a:xfrm>
            <a:off x="2819400" y="1905000"/>
            <a:ext cx="1200150" cy="4729163"/>
          </a:xfrm>
          <a:custGeom>
            <a:avLst/>
            <a:gdLst/>
            <a:ahLst/>
            <a:cxnLst>
              <a:cxn ang="0">
                <a:pos x="877" y="0"/>
              </a:cxn>
              <a:cxn ang="0">
                <a:pos x="442" y="510"/>
              </a:cxn>
              <a:cxn ang="0">
                <a:pos x="5" y="1584"/>
              </a:cxn>
              <a:cxn ang="0">
                <a:pos x="412" y="2850"/>
              </a:cxn>
              <a:cxn ang="0">
                <a:pos x="908" y="3570"/>
              </a:cxn>
            </a:cxnLst>
            <a:rect l="0" t="0" r="r" b="b"/>
            <a:pathLst>
              <a:path w="908" h="3570">
                <a:moveTo>
                  <a:pt x="877" y="0"/>
                </a:moveTo>
                <a:cubicBezTo>
                  <a:pt x="805" y="85"/>
                  <a:pt x="587" y="246"/>
                  <a:pt x="442" y="510"/>
                </a:cubicBezTo>
                <a:cubicBezTo>
                  <a:pt x="297" y="774"/>
                  <a:pt x="10" y="1194"/>
                  <a:pt x="5" y="1584"/>
                </a:cubicBezTo>
                <a:cubicBezTo>
                  <a:pt x="0" y="1974"/>
                  <a:pt x="262" y="2519"/>
                  <a:pt x="412" y="2850"/>
                </a:cubicBezTo>
                <a:cubicBezTo>
                  <a:pt x="562" y="3181"/>
                  <a:pt x="805" y="3420"/>
                  <a:pt x="908" y="3570"/>
                </a:cubicBezTo>
              </a:path>
            </a:pathLst>
          </a:custGeom>
          <a:noFill/>
          <a:ln w="9525">
            <a:solidFill>
              <a:srgbClr val="FFFF0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1782" name="Line 38"/>
          <p:cNvSpPr>
            <a:spLocks noChangeShapeType="1"/>
          </p:cNvSpPr>
          <p:nvPr/>
        </p:nvSpPr>
        <p:spPr bwMode="auto">
          <a:xfrm>
            <a:off x="1412875" y="4176713"/>
            <a:ext cx="5237163" cy="1587"/>
          </a:xfrm>
          <a:prstGeom prst="line">
            <a:avLst/>
          </a:prstGeom>
          <a:noFill/>
          <a:ln w="38100">
            <a:solidFill>
              <a:srgbClr val="FF0000"/>
            </a:solidFill>
            <a:prstDash val="lg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1781" name="Freeform 37"/>
          <p:cNvSpPr>
            <a:spLocks/>
          </p:cNvSpPr>
          <p:nvPr/>
        </p:nvSpPr>
        <p:spPr bwMode="auto">
          <a:xfrm>
            <a:off x="1455738" y="4173538"/>
            <a:ext cx="5168900" cy="541337"/>
          </a:xfrm>
          <a:custGeom>
            <a:avLst/>
            <a:gdLst/>
            <a:ahLst/>
            <a:cxnLst>
              <a:cxn ang="0">
                <a:pos x="0" y="7"/>
              </a:cxn>
              <a:cxn ang="0">
                <a:pos x="1473" y="340"/>
              </a:cxn>
              <a:cxn ang="0">
                <a:pos x="3256" y="0"/>
              </a:cxn>
            </a:cxnLst>
            <a:rect l="0" t="0" r="r" b="b"/>
            <a:pathLst>
              <a:path w="3256" h="341">
                <a:moveTo>
                  <a:pt x="0" y="7"/>
                </a:moveTo>
                <a:cubicBezTo>
                  <a:pt x="247" y="60"/>
                  <a:pt x="930" y="341"/>
                  <a:pt x="1473" y="340"/>
                </a:cubicBezTo>
                <a:cubicBezTo>
                  <a:pt x="2016" y="339"/>
                  <a:pt x="2885" y="71"/>
                  <a:pt x="3256" y="0"/>
                </a:cubicBezTo>
              </a:path>
            </a:pathLst>
          </a:custGeom>
          <a:noFill/>
          <a:ln w="38100" cmpd="sng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1780" name="Freeform 36"/>
          <p:cNvSpPr>
            <a:spLocks/>
          </p:cNvSpPr>
          <p:nvPr/>
        </p:nvSpPr>
        <p:spPr bwMode="auto">
          <a:xfrm>
            <a:off x="1412875" y="3679825"/>
            <a:ext cx="5237163" cy="477838"/>
          </a:xfrm>
          <a:custGeom>
            <a:avLst/>
            <a:gdLst/>
            <a:ahLst/>
            <a:cxnLst>
              <a:cxn ang="0">
                <a:pos x="0" y="360"/>
              </a:cxn>
              <a:cxn ang="0">
                <a:pos x="1980" y="0"/>
              </a:cxn>
              <a:cxn ang="0">
                <a:pos x="3960" y="360"/>
              </a:cxn>
            </a:cxnLst>
            <a:rect l="0" t="0" r="r" b="b"/>
            <a:pathLst>
              <a:path w="3960" h="360">
                <a:moveTo>
                  <a:pt x="0" y="360"/>
                </a:moveTo>
                <a:cubicBezTo>
                  <a:pt x="660" y="180"/>
                  <a:pt x="1320" y="0"/>
                  <a:pt x="1980" y="0"/>
                </a:cubicBezTo>
                <a:cubicBezTo>
                  <a:pt x="2640" y="0"/>
                  <a:pt x="3630" y="270"/>
                  <a:pt x="3960" y="360"/>
                </a:cubicBezTo>
              </a:path>
            </a:pathLst>
          </a:custGeom>
          <a:noFill/>
          <a:ln w="38100" cmpd="sng">
            <a:solidFill>
              <a:srgbClr val="FF0000"/>
            </a:solidFill>
            <a:prstDash val="lg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1779" name="Line 35"/>
          <p:cNvSpPr>
            <a:spLocks noChangeShapeType="1"/>
          </p:cNvSpPr>
          <p:nvPr/>
        </p:nvSpPr>
        <p:spPr bwMode="auto">
          <a:xfrm>
            <a:off x="4032250" y="1852613"/>
            <a:ext cx="0" cy="4768850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1778" name="Freeform 34"/>
          <p:cNvSpPr>
            <a:spLocks/>
          </p:cNvSpPr>
          <p:nvPr/>
        </p:nvSpPr>
        <p:spPr bwMode="auto">
          <a:xfrm>
            <a:off x="1943100" y="2794000"/>
            <a:ext cx="4173538" cy="4699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315" y="295"/>
              </a:cxn>
              <a:cxn ang="0">
                <a:pos x="2629" y="0"/>
              </a:cxn>
            </a:cxnLst>
            <a:rect l="0" t="0" r="r" b="b"/>
            <a:pathLst>
              <a:path w="2629" h="295">
                <a:moveTo>
                  <a:pt x="0" y="0"/>
                </a:moveTo>
                <a:cubicBezTo>
                  <a:pt x="218" y="49"/>
                  <a:pt x="877" y="295"/>
                  <a:pt x="1315" y="295"/>
                </a:cubicBezTo>
                <a:cubicBezTo>
                  <a:pt x="1753" y="295"/>
                  <a:pt x="2356" y="62"/>
                  <a:pt x="2629" y="0"/>
                </a:cubicBezTo>
              </a:path>
            </a:pathLst>
          </a:custGeom>
          <a:noFill/>
          <a:ln w="38100" cmpd="sng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1777" name="Freeform 33"/>
          <p:cNvSpPr>
            <a:spLocks/>
          </p:cNvSpPr>
          <p:nvPr/>
        </p:nvSpPr>
        <p:spPr bwMode="auto">
          <a:xfrm>
            <a:off x="1990725" y="2433638"/>
            <a:ext cx="4124325" cy="339725"/>
          </a:xfrm>
          <a:custGeom>
            <a:avLst/>
            <a:gdLst/>
            <a:ahLst/>
            <a:cxnLst>
              <a:cxn ang="0">
                <a:pos x="0" y="213"/>
              </a:cxn>
              <a:cxn ang="0">
                <a:pos x="1275" y="1"/>
              </a:cxn>
              <a:cxn ang="0">
                <a:pos x="2598" y="205"/>
              </a:cxn>
            </a:cxnLst>
            <a:rect l="0" t="0" r="r" b="b"/>
            <a:pathLst>
              <a:path w="2598" h="213">
                <a:moveTo>
                  <a:pt x="0" y="213"/>
                </a:moveTo>
                <a:cubicBezTo>
                  <a:pt x="212" y="180"/>
                  <a:pt x="842" y="2"/>
                  <a:pt x="1275" y="1"/>
                </a:cubicBezTo>
                <a:cubicBezTo>
                  <a:pt x="1708" y="0"/>
                  <a:pt x="2323" y="163"/>
                  <a:pt x="2598" y="205"/>
                </a:cubicBezTo>
              </a:path>
            </a:pathLst>
          </a:custGeom>
          <a:noFill/>
          <a:ln w="38100" cmpd="sng">
            <a:solidFill>
              <a:schemeClr val="bg1"/>
            </a:solidFill>
            <a:prstDash val="lg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1776" name="Freeform 32"/>
          <p:cNvSpPr>
            <a:spLocks/>
          </p:cNvSpPr>
          <p:nvPr/>
        </p:nvSpPr>
        <p:spPr bwMode="auto">
          <a:xfrm>
            <a:off x="4038600" y="3200400"/>
            <a:ext cx="754063" cy="974725"/>
          </a:xfrm>
          <a:custGeom>
            <a:avLst/>
            <a:gdLst/>
            <a:ahLst/>
            <a:cxnLst>
              <a:cxn ang="0">
                <a:pos x="570" y="0"/>
              </a:cxn>
              <a:cxn ang="0">
                <a:pos x="0" y="735"/>
              </a:cxn>
            </a:cxnLst>
            <a:rect l="0" t="0" r="r" b="b"/>
            <a:pathLst>
              <a:path w="570" h="735">
                <a:moveTo>
                  <a:pt x="570" y="0"/>
                </a:moveTo>
                <a:lnTo>
                  <a:pt x="0" y="735"/>
                </a:lnTo>
              </a:path>
            </a:pathLst>
          </a:custGeom>
          <a:noFill/>
          <a:ln w="38100">
            <a:solidFill>
              <a:srgbClr val="FF00FF"/>
            </a:solidFill>
            <a:round/>
            <a:headEnd type="oval" w="med" len="med"/>
            <a:tailEnd type="oval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1775" name="Freeform 31"/>
          <p:cNvSpPr>
            <a:spLocks/>
          </p:cNvSpPr>
          <p:nvPr/>
        </p:nvSpPr>
        <p:spPr bwMode="auto">
          <a:xfrm>
            <a:off x="3994150" y="4125913"/>
            <a:ext cx="912813" cy="45561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90" y="345"/>
              </a:cxn>
            </a:cxnLst>
            <a:rect l="0" t="0" r="r" b="b"/>
            <a:pathLst>
              <a:path w="690" h="345">
                <a:moveTo>
                  <a:pt x="0" y="0"/>
                </a:moveTo>
                <a:lnTo>
                  <a:pt x="690" y="345"/>
                </a:lnTo>
              </a:path>
            </a:pathLst>
          </a:custGeom>
          <a:noFill/>
          <a:ln w="38100">
            <a:solidFill>
              <a:srgbClr val="FF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1774" name="Freeform 30"/>
          <p:cNvSpPr>
            <a:spLocks/>
          </p:cNvSpPr>
          <p:nvPr/>
        </p:nvSpPr>
        <p:spPr bwMode="auto">
          <a:xfrm>
            <a:off x="3141663" y="4125913"/>
            <a:ext cx="912812" cy="515937"/>
          </a:xfrm>
          <a:custGeom>
            <a:avLst/>
            <a:gdLst/>
            <a:ahLst/>
            <a:cxnLst>
              <a:cxn ang="0">
                <a:pos x="690" y="0"/>
              </a:cxn>
              <a:cxn ang="0">
                <a:pos x="0" y="390"/>
              </a:cxn>
            </a:cxnLst>
            <a:rect l="0" t="0" r="r" b="b"/>
            <a:pathLst>
              <a:path w="690" h="390">
                <a:moveTo>
                  <a:pt x="690" y="0"/>
                </a:moveTo>
                <a:lnTo>
                  <a:pt x="0" y="390"/>
                </a:lnTo>
              </a:path>
            </a:pathLst>
          </a:custGeom>
          <a:noFill/>
          <a:ln w="28575">
            <a:solidFill>
              <a:srgbClr val="FF00FF"/>
            </a:solidFill>
            <a:round/>
            <a:headEnd/>
            <a:tailEnd type="oval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1773" name="Freeform 29"/>
          <p:cNvSpPr>
            <a:spLocks/>
          </p:cNvSpPr>
          <p:nvPr/>
        </p:nvSpPr>
        <p:spPr bwMode="auto">
          <a:xfrm>
            <a:off x="1943100" y="2794000"/>
            <a:ext cx="4154488" cy="9525"/>
          </a:xfrm>
          <a:custGeom>
            <a:avLst/>
            <a:gdLst/>
            <a:ahLst/>
            <a:cxnLst>
              <a:cxn ang="0">
                <a:pos x="0" y="6"/>
              </a:cxn>
              <a:cxn ang="0">
                <a:pos x="2617" y="0"/>
              </a:cxn>
            </a:cxnLst>
            <a:rect l="0" t="0" r="r" b="b"/>
            <a:pathLst>
              <a:path w="2617" h="6">
                <a:moveTo>
                  <a:pt x="0" y="6"/>
                </a:moveTo>
                <a:lnTo>
                  <a:pt x="2617" y="0"/>
                </a:lnTo>
              </a:path>
            </a:pathLst>
          </a:custGeom>
          <a:noFill/>
          <a:ln w="28575" cmpd="sng">
            <a:solidFill>
              <a:schemeClr val="tx2"/>
            </a:solidFill>
            <a:prstDash val="lg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1772" name="Oval 28"/>
          <p:cNvSpPr>
            <a:spLocks noChangeArrowheads="1"/>
          </p:cNvSpPr>
          <p:nvPr/>
        </p:nvSpPr>
        <p:spPr bwMode="auto">
          <a:xfrm flipH="1">
            <a:off x="3017838" y="3714750"/>
            <a:ext cx="87312" cy="1143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1771" name="Line 27"/>
          <p:cNvSpPr>
            <a:spLocks noChangeShapeType="1"/>
          </p:cNvSpPr>
          <p:nvPr/>
        </p:nvSpPr>
        <p:spPr bwMode="auto">
          <a:xfrm>
            <a:off x="5459413" y="4475163"/>
            <a:ext cx="1905000" cy="715962"/>
          </a:xfrm>
          <a:prstGeom prst="line">
            <a:avLst/>
          </a:prstGeom>
          <a:noFill/>
          <a:ln w="28575">
            <a:solidFill>
              <a:srgbClr val="FF3399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1770" name="Text Box 26"/>
          <p:cNvSpPr txBox="1">
            <a:spLocks noChangeArrowheads="1"/>
          </p:cNvSpPr>
          <p:nvPr/>
        </p:nvSpPr>
        <p:spPr bwMode="auto">
          <a:xfrm>
            <a:off x="6888163" y="5191125"/>
            <a:ext cx="126523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/>
            <a:r>
              <a:rPr lang="kk-KZ">
                <a:solidFill>
                  <a:srgbClr val="000000"/>
                </a:solidFill>
                <a:cs typeface="Times New Roman" pitchFamily="18" charset="0"/>
              </a:rPr>
              <a:t>Экватор</a:t>
            </a:r>
            <a:endParaRPr lang="kk-KZ">
              <a:solidFill>
                <a:srgbClr val="000000"/>
              </a:solidFill>
            </a:endParaRPr>
          </a:p>
        </p:txBody>
      </p:sp>
      <p:sp>
        <p:nvSpPr>
          <p:cNvPr id="31769" name="Line 25"/>
          <p:cNvSpPr>
            <a:spLocks noChangeShapeType="1"/>
          </p:cNvSpPr>
          <p:nvPr/>
        </p:nvSpPr>
        <p:spPr bwMode="auto">
          <a:xfrm flipH="1" flipV="1">
            <a:off x="1543050" y="2135188"/>
            <a:ext cx="1681163" cy="992187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1768" name="Text Box 24"/>
          <p:cNvSpPr txBox="1">
            <a:spLocks noChangeArrowheads="1"/>
          </p:cNvSpPr>
          <p:nvPr/>
        </p:nvSpPr>
        <p:spPr bwMode="auto">
          <a:xfrm>
            <a:off x="838200" y="1782763"/>
            <a:ext cx="21336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/>
            <a:r>
              <a:rPr lang="kk-KZ">
                <a:solidFill>
                  <a:srgbClr val="000000"/>
                </a:solidFill>
                <a:cs typeface="Times New Roman" pitchFamily="18" charset="0"/>
              </a:rPr>
              <a:t>Бастапқы меридиан</a:t>
            </a:r>
            <a:endParaRPr lang="kk-KZ">
              <a:solidFill>
                <a:srgbClr val="000000"/>
              </a:solidFill>
            </a:endParaRPr>
          </a:p>
        </p:txBody>
      </p:sp>
      <p:sp>
        <p:nvSpPr>
          <p:cNvPr id="31767" name="Text Box 23"/>
          <p:cNvSpPr txBox="1">
            <a:spLocks noChangeArrowheads="1"/>
          </p:cNvSpPr>
          <p:nvPr/>
        </p:nvSpPr>
        <p:spPr bwMode="auto">
          <a:xfrm>
            <a:off x="1600200" y="3433763"/>
            <a:ext cx="796925" cy="30321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/>
            <a:r>
              <a:rPr lang="kk-KZ" sz="1400" b="1">
                <a:cs typeface="Times New Roman" pitchFamily="18" charset="0"/>
              </a:rPr>
              <a:t>Гривич</a:t>
            </a:r>
            <a:endParaRPr lang="kk-KZ" b="1"/>
          </a:p>
        </p:txBody>
      </p:sp>
      <p:sp>
        <p:nvSpPr>
          <p:cNvPr id="31766" name="Line 22"/>
          <p:cNvSpPr>
            <a:spLocks noChangeShapeType="1"/>
          </p:cNvSpPr>
          <p:nvPr/>
        </p:nvSpPr>
        <p:spPr bwMode="auto">
          <a:xfrm flipH="1" flipV="1">
            <a:off x="2286000" y="3662363"/>
            <a:ext cx="793750" cy="9842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1765" name="Line 21"/>
          <p:cNvSpPr>
            <a:spLocks noChangeShapeType="1"/>
          </p:cNvSpPr>
          <p:nvPr/>
        </p:nvSpPr>
        <p:spPr bwMode="auto">
          <a:xfrm flipV="1">
            <a:off x="4456113" y="3363913"/>
            <a:ext cx="950912" cy="238125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1764" name="Text Box 20"/>
          <p:cNvSpPr txBox="1">
            <a:spLocks noChangeArrowheads="1"/>
          </p:cNvSpPr>
          <p:nvPr/>
        </p:nvSpPr>
        <p:spPr bwMode="auto">
          <a:xfrm>
            <a:off x="4903788" y="3082925"/>
            <a:ext cx="887412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/>
            <a:r>
              <a:rPr lang="kk-KZ" b="1">
                <a:solidFill>
                  <a:schemeClr val="bg1"/>
                </a:solidFill>
                <a:cs typeface="Times New Roman" pitchFamily="18" charset="0"/>
              </a:rPr>
              <a:t>Тік сызық</a:t>
            </a:r>
            <a:endParaRPr lang="kk-KZ" b="1">
              <a:solidFill>
                <a:schemeClr val="bg1"/>
              </a:solidFill>
            </a:endParaRPr>
          </a:p>
        </p:txBody>
      </p:sp>
      <p:sp>
        <p:nvSpPr>
          <p:cNvPr id="31763" name="Text Box 19"/>
          <p:cNvSpPr txBox="1">
            <a:spLocks noChangeArrowheads="1"/>
          </p:cNvSpPr>
          <p:nvPr/>
        </p:nvSpPr>
        <p:spPr bwMode="auto">
          <a:xfrm>
            <a:off x="4732338" y="2881313"/>
            <a:ext cx="373062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/>
            <a:r>
              <a:rPr lang="kk-KZ" sz="1400" b="1">
                <a:solidFill>
                  <a:schemeClr val="bg1"/>
                </a:solidFill>
                <a:cs typeface="Times New Roman" pitchFamily="18" charset="0"/>
              </a:rPr>
              <a:t>М</a:t>
            </a:r>
            <a:endParaRPr lang="kk-KZ" b="1">
              <a:solidFill>
                <a:schemeClr val="bg1"/>
              </a:solidFill>
            </a:endParaRPr>
          </a:p>
        </p:txBody>
      </p:sp>
      <p:sp>
        <p:nvSpPr>
          <p:cNvPr id="31762" name="Line 18"/>
          <p:cNvSpPr>
            <a:spLocks noChangeShapeType="1"/>
          </p:cNvSpPr>
          <p:nvPr/>
        </p:nvSpPr>
        <p:spPr bwMode="auto">
          <a:xfrm flipV="1">
            <a:off x="4576763" y="2090738"/>
            <a:ext cx="2001837" cy="579437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1761" name="Text Box 17"/>
          <p:cNvSpPr txBox="1">
            <a:spLocks noChangeArrowheads="1"/>
          </p:cNvSpPr>
          <p:nvPr/>
        </p:nvSpPr>
        <p:spPr bwMode="auto">
          <a:xfrm>
            <a:off x="6629400" y="1982788"/>
            <a:ext cx="1371600" cy="687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/>
            <a:r>
              <a:rPr lang="kk-KZ">
                <a:solidFill>
                  <a:srgbClr val="000000"/>
                </a:solidFill>
                <a:cs typeface="Times New Roman" pitchFamily="18" charset="0"/>
              </a:rPr>
              <a:t>Нүктенің меридианы</a:t>
            </a:r>
            <a:endParaRPr lang="kk-KZ">
              <a:solidFill>
                <a:srgbClr val="000000"/>
              </a:solidFill>
            </a:endParaRPr>
          </a:p>
        </p:txBody>
      </p:sp>
      <p:sp>
        <p:nvSpPr>
          <p:cNvPr id="31760" name="Line 16"/>
          <p:cNvSpPr>
            <a:spLocks noChangeShapeType="1"/>
          </p:cNvSpPr>
          <p:nvPr/>
        </p:nvSpPr>
        <p:spPr bwMode="auto">
          <a:xfrm>
            <a:off x="5607050" y="2924175"/>
            <a:ext cx="1631950" cy="1270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1759" name="Text Box 15"/>
          <p:cNvSpPr txBox="1">
            <a:spLocks noChangeArrowheads="1"/>
          </p:cNvSpPr>
          <p:nvPr/>
        </p:nvSpPr>
        <p:spPr bwMode="auto">
          <a:xfrm>
            <a:off x="7126288" y="2905125"/>
            <a:ext cx="1712912" cy="52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/>
            <a:r>
              <a:rPr lang="kk-KZ" b="1">
                <a:solidFill>
                  <a:srgbClr val="000000"/>
                </a:solidFill>
                <a:cs typeface="Times New Roman" pitchFamily="18" charset="0"/>
              </a:rPr>
              <a:t>  М</a:t>
            </a:r>
            <a:r>
              <a:rPr lang="kk-KZ">
                <a:solidFill>
                  <a:srgbClr val="000000"/>
                </a:solidFill>
              </a:rPr>
              <a:t> </a:t>
            </a:r>
            <a:r>
              <a:rPr lang="kk-KZ">
                <a:solidFill>
                  <a:srgbClr val="000000"/>
                </a:solidFill>
                <a:cs typeface="Times New Roman" pitchFamily="18" charset="0"/>
              </a:rPr>
              <a:t>нүктесінің параллелі</a:t>
            </a:r>
            <a:endParaRPr lang="ru-RU">
              <a:solidFill>
                <a:srgbClr val="000000"/>
              </a:solidFill>
            </a:endParaRPr>
          </a:p>
          <a:p>
            <a:pPr eaLnBrk="0" hangingPunct="0"/>
            <a:endParaRPr lang="ru-RU">
              <a:solidFill>
                <a:srgbClr val="000000"/>
              </a:solidFill>
            </a:endParaRPr>
          </a:p>
        </p:txBody>
      </p:sp>
      <p:sp>
        <p:nvSpPr>
          <p:cNvPr id="31758" name="Freeform 14"/>
          <p:cNvSpPr>
            <a:spLocks/>
          </p:cNvSpPr>
          <p:nvPr/>
        </p:nvSpPr>
        <p:spPr bwMode="auto">
          <a:xfrm>
            <a:off x="2603500" y="4675188"/>
            <a:ext cx="1190625" cy="2381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720" y="180"/>
              </a:cxn>
              <a:cxn ang="0">
                <a:pos x="1080" y="180"/>
              </a:cxn>
            </a:cxnLst>
            <a:rect l="0" t="0" r="r" b="b"/>
            <a:pathLst>
              <a:path w="1080" h="210">
                <a:moveTo>
                  <a:pt x="0" y="0"/>
                </a:moveTo>
                <a:cubicBezTo>
                  <a:pt x="270" y="75"/>
                  <a:pt x="540" y="150"/>
                  <a:pt x="720" y="180"/>
                </a:cubicBezTo>
                <a:cubicBezTo>
                  <a:pt x="900" y="210"/>
                  <a:pt x="990" y="195"/>
                  <a:pt x="1080" y="180"/>
                </a:cubicBezTo>
              </a:path>
            </a:pathLst>
          </a:custGeom>
          <a:noFill/>
          <a:ln w="28575" cmpd="sng">
            <a:solidFill>
              <a:srgbClr val="FF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1757" name="Text Box 13"/>
          <p:cNvSpPr txBox="1">
            <a:spLocks noChangeArrowheads="1"/>
          </p:cNvSpPr>
          <p:nvPr/>
        </p:nvSpPr>
        <p:spPr bwMode="auto">
          <a:xfrm>
            <a:off x="3352800" y="4852988"/>
            <a:ext cx="492125" cy="315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/>
            <a:r>
              <a:rPr lang="kk-KZ" sz="1600" b="1">
                <a:solidFill>
                  <a:schemeClr val="bg1"/>
                </a:solidFill>
                <a:cs typeface="Times New Roman" pitchFamily="18" charset="0"/>
              </a:rPr>
              <a:t>+λ</a:t>
            </a:r>
            <a:endParaRPr lang="kk-KZ" sz="1600" b="1">
              <a:solidFill>
                <a:schemeClr val="bg1"/>
              </a:solidFill>
            </a:endParaRPr>
          </a:p>
        </p:txBody>
      </p:sp>
      <p:sp>
        <p:nvSpPr>
          <p:cNvPr id="31756" name="Text Box 12"/>
          <p:cNvSpPr txBox="1">
            <a:spLocks noChangeArrowheads="1"/>
          </p:cNvSpPr>
          <p:nvPr/>
        </p:nvSpPr>
        <p:spPr bwMode="auto">
          <a:xfrm>
            <a:off x="2503488" y="4670425"/>
            <a:ext cx="396875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/>
            <a:r>
              <a:rPr lang="kk-KZ" sz="1600" b="1">
                <a:solidFill>
                  <a:schemeClr val="bg1"/>
                </a:solidFill>
                <a:cs typeface="Times New Roman" pitchFamily="18" charset="0"/>
              </a:rPr>
              <a:t>-λ</a:t>
            </a:r>
            <a:endParaRPr lang="kk-KZ" sz="1600" b="1">
              <a:solidFill>
                <a:schemeClr val="bg1"/>
              </a:solidFill>
            </a:endParaRPr>
          </a:p>
        </p:txBody>
      </p:sp>
      <p:sp>
        <p:nvSpPr>
          <p:cNvPr id="31755" name="Freeform 11"/>
          <p:cNvSpPr>
            <a:spLocks/>
          </p:cNvSpPr>
          <p:nvPr/>
        </p:nvSpPr>
        <p:spPr bwMode="auto">
          <a:xfrm>
            <a:off x="2979738" y="4237038"/>
            <a:ext cx="277812" cy="954087"/>
          </a:xfrm>
          <a:custGeom>
            <a:avLst/>
            <a:gdLst/>
            <a:ahLst/>
            <a:cxnLst>
              <a:cxn ang="0">
                <a:pos x="30" y="0"/>
              </a:cxn>
              <a:cxn ang="0">
                <a:pos x="30" y="360"/>
              </a:cxn>
              <a:cxn ang="0">
                <a:pos x="210" y="720"/>
              </a:cxn>
            </a:cxnLst>
            <a:rect l="0" t="0" r="r" b="b"/>
            <a:pathLst>
              <a:path w="210" h="720">
                <a:moveTo>
                  <a:pt x="30" y="0"/>
                </a:moveTo>
                <a:cubicBezTo>
                  <a:pt x="15" y="120"/>
                  <a:pt x="0" y="240"/>
                  <a:pt x="30" y="360"/>
                </a:cubicBezTo>
                <a:cubicBezTo>
                  <a:pt x="60" y="480"/>
                  <a:pt x="135" y="600"/>
                  <a:pt x="210" y="720"/>
                </a:cubicBezTo>
              </a:path>
            </a:pathLst>
          </a:custGeom>
          <a:noFill/>
          <a:ln w="28575" cmpd="sng">
            <a:solidFill>
              <a:srgbClr val="1C1C1C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1754" name="Text Box 10"/>
          <p:cNvSpPr txBox="1">
            <a:spLocks noChangeArrowheads="1"/>
          </p:cNvSpPr>
          <p:nvPr/>
        </p:nvSpPr>
        <p:spPr bwMode="auto">
          <a:xfrm>
            <a:off x="2819400" y="4884738"/>
            <a:ext cx="444500" cy="312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/>
            <a:r>
              <a:rPr lang="kk-KZ" sz="1600" b="1">
                <a:solidFill>
                  <a:schemeClr val="bg1"/>
                </a:solidFill>
                <a:cs typeface="Times New Roman" pitchFamily="18" charset="0"/>
              </a:rPr>
              <a:t>-φ</a:t>
            </a:r>
            <a:endParaRPr lang="kk-KZ" sz="1600" b="1">
              <a:solidFill>
                <a:schemeClr val="bg1"/>
              </a:solidFill>
            </a:endParaRPr>
          </a:p>
        </p:txBody>
      </p:sp>
      <p:sp>
        <p:nvSpPr>
          <p:cNvPr id="31753" name="Text Box 9"/>
          <p:cNvSpPr txBox="1">
            <a:spLocks noChangeArrowheads="1"/>
          </p:cNvSpPr>
          <p:nvPr/>
        </p:nvSpPr>
        <p:spPr bwMode="auto">
          <a:xfrm>
            <a:off x="2632075" y="4198938"/>
            <a:ext cx="573088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/>
            <a:r>
              <a:rPr lang="kk-KZ" sz="1600" b="1">
                <a:solidFill>
                  <a:schemeClr val="bg1"/>
                </a:solidFill>
                <a:cs typeface="Times New Roman" pitchFamily="18" charset="0"/>
              </a:rPr>
              <a:t>+φ</a:t>
            </a:r>
            <a:endParaRPr lang="kk-KZ" sz="1600" b="1">
              <a:solidFill>
                <a:schemeClr val="bg1"/>
              </a:solidFill>
            </a:endParaRPr>
          </a:p>
        </p:txBody>
      </p:sp>
      <p:sp>
        <p:nvSpPr>
          <p:cNvPr id="31752" name="Freeform 8"/>
          <p:cNvSpPr>
            <a:spLocks/>
          </p:cNvSpPr>
          <p:nvPr/>
        </p:nvSpPr>
        <p:spPr bwMode="auto">
          <a:xfrm>
            <a:off x="4289425" y="3798888"/>
            <a:ext cx="261938" cy="5651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80" y="180"/>
              </a:cxn>
              <a:cxn ang="0">
                <a:pos x="108" y="426"/>
              </a:cxn>
            </a:cxnLst>
            <a:rect l="0" t="0" r="r" b="b"/>
            <a:pathLst>
              <a:path w="198" h="426">
                <a:moveTo>
                  <a:pt x="0" y="0"/>
                </a:moveTo>
                <a:cubicBezTo>
                  <a:pt x="75" y="60"/>
                  <a:pt x="162" y="109"/>
                  <a:pt x="180" y="180"/>
                </a:cubicBezTo>
                <a:cubicBezTo>
                  <a:pt x="198" y="251"/>
                  <a:pt x="123" y="375"/>
                  <a:pt x="108" y="426"/>
                </a:cubicBezTo>
              </a:path>
            </a:pathLst>
          </a:custGeom>
          <a:noFill/>
          <a:ln w="28575" cmpd="sng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1751" name="Text Box 7"/>
          <p:cNvSpPr txBox="1">
            <a:spLocks noChangeArrowheads="1"/>
          </p:cNvSpPr>
          <p:nvPr/>
        </p:nvSpPr>
        <p:spPr bwMode="auto">
          <a:xfrm>
            <a:off x="4105275" y="3890963"/>
            <a:ext cx="530225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/>
            <a:r>
              <a:rPr lang="kk-KZ" sz="140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kk-KZ" sz="1400" b="1">
                <a:solidFill>
                  <a:schemeClr val="bg1"/>
                </a:solidFill>
                <a:cs typeface="Times New Roman" pitchFamily="18" charset="0"/>
              </a:rPr>
              <a:t>φ</a:t>
            </a:r>
            <a:r>
              <a:rPr lang="kk-KZ" sz="1400" b="1" baseline="-30000">
                <a:solidFill>
                  <a:schemeClr val="bg1"/>
                </a:solidFill>
                <a:cs typeface="Times New Roman" pitchFamily="18" charset="0"/>
              </a:rPr>
              <a:t>М</a:t>
            </a:r>
            <a:endParaRPr lang="kk-KZ" sz="1400" b="1">
              <a:solidFill>
                <a:schemeClr val="bg1"/>
              </a:solidFill>
            </a:endParaRPr>
          </a:p>
        </p:txBody>
      </p:sp>
      <p:sp>
        <p:nvSpPr>
          <p:cNvPr id="31750" name="Freeform 6"/>
          <p:cNvSpPr>
            <a:spLocks/>
          </p:cNvSpPr>
          <p:nvPr/>
        </p:nvSpPr>
        <p:spPr bwMode="auto">
          <a:xfrm>
            <a:off x="3638550" y="4303713"/>
            <a:ext cx="735013" cy="184150"/>
          </a:xfrm>
          <a:custGeom>
            <a:avLst/>
            <a:gdLst/>
            <a:ahLst/>
            <a:cxnLst>
              <a:cxn ang="0">
                <a:pos x="0" y="60"/>
              </a:cxn>
              <a:cxn ang="0">
                <a:pos x="297" y="129"/>
              </a:cxn>
              <a:cxn ang="0">
                <a:pos x="555" y="0"/>
              </a:cxn>
            </a:cxnLst>
            <a:rect l="0" t="0" r="r" b="b"/>
            <a:pathLst>
              <a:path w="555" h="139">
                <a:moveTo>
                  <a:pt x="0" y="60"/>
                </a:moveTo>
                <a:cubicBezTo>
                  <a:pt x="52" y="69"/>
                  <a:pt x="205" y="139"/>
                  <a:pt x="297" y="129"/>
                </a:cubicBezTo>
                <a:cubicBezTo>
                  <a:pt x="389" y="119"/>
                  <a:pt x="501" y="27"/>
                  <a:pt x="555" y="0"/>
                </a:cubicBezTo>
              </a:path>
            </a:pathLst>
          </a:custGeom>
          <a:noFill/>
          <a:ln w="28575" cmpd="sng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1749" name="Text Box 5"/>
          <p:cNvSpPr txBox="1">
            <a:spLocks noChangeArrowheads="1"/>
          </p:cNvSpPr>
          <p:nvPr/>
        </p:nvSpPr>
        <p:spPr bwMode="auto">
          <a:xfrm>
            <a:off x="3805238" y="4162425"/>
            <a:ext cx="473075" cy="26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/>
            <a:r>
              <a:rPr lang="kk-KZ" sz="1400">
                <a:solidFill>
                  <a:srgbClr val="FFFF00"/>
                </a:solidFill>
                <a:cs typeface="Times New Roman" pitchFamily="18" charset="0"/>
              </a:rPr>
              <a:t> </a:t>
            </a:r>
            <a:r>
              <a:rPr lang="kk-KZ" sz="1400" b="1">
                <a:solidFill>
                  <a:schemeClr val="bg1"/>
                </a:solidFill>
                <a:cs typeface="Times New Roman" pitchFamily="18" charset="0"/>
              </a:rPr>
              <a:t>λ</a:t>
            </a:r>
            <a:r>
              <a:rPr lang="kk-KZ" sz="1400" b="1" baseline="-30000">
                <a:solidFill>
                  <a:schemeClr val="bg1"/>
                </a:solidFill>
                <a:cs typeface="Times New Roman" pitchFamily="18" charset="0"/>
              </a:rPr>
              <a:t>М</a:t>
            </a:r>
            <a:endParaRPr lang="kk-KZ" b="1">
              <a:solidFill>
                <a:schemeClr val="bg1"/>
              </a:solidFill>
            </a:endParaRPr>
          </a:p>
        </p:txBody>
      </p:sp>
      <p:sp>
        <p:nvSpPr>
          <p:cNvPr id="31805" name="Line 61"/>
          <p:cNvSpPr>
            <a:spLocks noChangeShapeType="1"/>
          </p:cNvSpPr>
          <p:nvPr/>
        </p:nvSpPr>
        <p:spPr bwMode="auto">
          <a:xfrm flipV="1">
            <a:off x="4038600" y="1676400"/>
            <a:ext cx="16002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1806" name="Text Box 62"/>
          <p:cNvSpPr txBox="1">
            <a:spLocks noChangeArrowheads="1"/>
          </p:cNvSpPr>
          <p:nvPr/>
        </p:nvSpPr>
        <p:spPr bwMode="auto">
          <a:xfrm>
            <a:off x="5715000" y="1295400"/>
            <a:ext cx="1371600" cy="68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/>
            <a:r>
              <a:rPr lang="kk-KZ">
                <a:solidFill>
                  <a:srgbClr val="000000"/>
                </a:solidFill>
              </a:rPr>
              <a:t>Өстік меридиан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92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2000"/>
                                        <p:tgtEl>
                                          <p:spTgt spid="317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920"/>
                            </p:stCondLst>
                            <p:childTnLst>
                              <p:par>
                                <p:cTn id="15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317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92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1000"/>
                                        <p:tgtEl>
                                          <p:spTgt spid="317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1000"/>
                                        <p:tgtEl>
                                          <p:spTgt spid="317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920"/>
                            </p:stCondLst>
                            <p:childTnLst>
                              <p:par>
                                <p:cTn id="2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1000"/>
                                        <p:tgtEl>
                                          <p:spTgt spid="31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1000"/>
                                        <p:tgtEl>
                                          <p:spTgt spid="317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920"/>
                            </p:stCondLst>
                            <p:childTnLst>
                              <p:par>
                                <p:cTn id="3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1000"/>
                                        <p:tgtEl>
                                          <p:spTgt spid="317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1000"/>
                                        <p:tgtEl>
                                          <p:spTgt spid="317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920"/>
                            </p:stCondLst>
                            <p:childTnLst>
                              <p:par>
                                <p:cTn id="39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1" dur="80"/>
                                        <p:tgtEl>
                                          <p:spTgt spid="317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2" dur="80"/>
                                        <p:tgtEl>
                                          <p:spTgt spid="317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80"/>
                                        <p:tgtEl>
                                          <p:spTgt spid="317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8600"/>
                            </p:stCondLst>
                            <p:childTnLst>
                              <p:par>
                                <p:cTn id="45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7" dur="80"/>
                                        <p:tgtEl>
                                          <p:spTgt spid="317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8" dur="80"/>
                                        <p:tgtEl>
                                          <p:spTgt spid="317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80"/>
                                        <p:tgtEl>
                                          <p:spTgt spid="317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1000"/>
                                        <p:tgtEl>
                                          <p:spTgt spid="317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31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500"/>
                            </p:stCondLst>
                            <p:childTnLst>
                              <p:par>
                                <p:cTn id="60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2" dur="80"/>
                                        <p:tgtEl>
                                          <p:spTgt spid="318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3" dur="80"/>
                                        <p:tgtEl>
                                          <p:spTgt spid="318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80"/>
                                        <p:tgtEl>
                                          <p:spTgt spid="318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1000"/>
                                        <p:tgtEl>
                                          <p:spTgt spid="317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1000"/>
                                        <p:tgtEl>
                                          <p:spTgt spid="31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1000"/>
                                        <p:tgtEl>
                                          <p:spTgt spid="317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31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500"/>
                            </p:stCondLst>
                            <p:childTnLst>
                              <p:par>
                                <p:cTn id="81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83" dur="80"/>
                                        <p:tgtEl>
                                          <p:spTgt spid="317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4" dur="80"/>
                                        <p:tgtEl>
                                          <p:spTgt spid="317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5" dur="80"/>
                                        <p:tgtEl>
                                          <p:spTgt spid="317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317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500"/>
                                        <p:tgtEl>
                                          <p:spTgt spid="31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500"/>
                            </p:stCondLst>
                            <p:childTnLst>
                              <p:par>
                                <p:cTn id="9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1000" tmFilter="0, 0; .2, .5; .8, .5; 1, 0"/>
                                        <p:tgtEl>
                                          <p:spTgt spid="3177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9" dur="500" autoRev="1" fill="hold"/>
                                        <p:tgtEl>
                                          <p:spTgt spid="3177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500"/>
                            </p:stCondLst>
                            <p:childTnLst>
                              <p:par>
                                <p:cTn id="101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03" dur="80"/>
                                        <p:tgtEl>
                                          <p:spTgt spid="317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04" dur="80"/>
                                        <p:tgtEl>
                                          <p:spTgt spid="317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5" dur="80"/>
                                        <p:tgtEl>
                                          <p:spTgt spid="317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1000"/>
                                        <p:tgtEl>
                                          <p:spTgt spid="31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1000"/>
                                        <p:tgtEl>
                                          <p:spTgt spid="317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1000"/>
                                        <p:tgtEl>
                                          <p:spTgt spid="31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317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317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5" dur="1000"/>
                                        <p:tgtEl>
                                          <p:spTgt spid="317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000"/>
                            </p:stCondLst>
                            <p:childTnLst>
                              <p:par>
                                <p:cTn id="12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317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317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317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317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317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317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1" dur="1000"/>
                                        <p:tgtEl>
                                          <p:spTgt spid="31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1000"/>
                            </p:stCondLst>
                            <p:childTnLst>
                              <p:par>
                                <p:cTn id="14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317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317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7" dur="1000"/>
                                        <p:tgtEl>
                                          <p:spTgt spid="31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0" dur="1000" fill="hold"/>
                                        <p:tgtEl>
                                          <p:spTgt spid="317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1000" fill="hold"/>
                                        <p:tgtEl>
                                          <p:spTgt spid="317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2" dur="1000"/>
                                        <p:tgtEl>
                                          <p:spTgt spid="31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7" dur="1000"/>
                                        <p:tgtEl>
                                          <p:spTgt spid="317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0" dur="1000"/>
                                        <p:tgtEl>
                                          <p:spTgt spid="317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1000"/>
                            </p:stCondLst>
                            <p:childTnLst>
                              <p:par>
                                <p:cTn id="162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64" dur="80"/>
                                        <p:tgtEl>
                                          <p:spTgt spid="317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65" dur="80"/>
                                        <p:tgtEl>
                                          <p:spTgt spid="317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6" dur="80"/>
                                        <p:tgtEl>
                                          <p:spTgt spid="317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9" dur="1000"/>
                                        <p:tgtEl>
                                          <p:spTgt spid="31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2000"/>
                            </p:stCondLst>
                            <p:childTnLst>
                              <p:par>
                                <p:cTn id="17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317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317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317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0" dur="1000"/>
                                        <p:tgtEl>
                                          <p:spTgt spid="317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3" dur="1000"/>
                                        <p:tgtEl>
                                          <p:spTgt spid="317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6" dur="1000"/>
                                        <p:tgtEl>
                                          <p:spTgt spid="31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8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317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500" fill="hold"/>
                                        <p:tgtEl>
                                          <p:spTgt spid="317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2" dur="500"/>
                                        <p:tgtEl>
                                          <p:spTgt spid="317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7" dur="1000"/>
                                        <p:tgtEl>
                                          <p:spTgt spid="317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02" dur="80"/>
                                        <p:tgtEl>
                                          <p:spTgt spid="317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3" dur="80"/>
                                        <p:tgtEl>
                                          <p:spTgt spid="317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4" dur="80"/>
                                        <p:tgtEl>
                                          <p:spTgt spid="317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6" grpId="0"/>
      <p:bldP spid="31787" grpId="0" animBg="1"/>
      <p:bldP spid="31787" grpId="1" animBg="1"/>
      <p:bldP spid="31786" grpId="0" animBg="1"/>
      <p:bldP spid="31785" grpId="0" animBg="1"/>
      <p:bldP spid="31784" grpId="0" animBg="1"/>
      <p:bldP spid="31783" grpId="0" animBg="1"/>
      <p:bldP spid="31782" grpId="0" animBg="1"/>
      <p:bldP spid="31781" grpId="0" animBg="1"/>
      <p:bldP spid="31780" grpId="0" animBg="1"/>
      <p:bldP spid="31779" grpId="0" animBg="1"/>
      <p:bldP spid="31778" grpId="0" animBg="1"/>
      <p:bldP spid="31777" grpId="0" animBg="1"/>
      <p:bldP spid="31776" grpId="0" animBg="1"/>
      <p:bldP spid="31775" grpId="0" animBg="1"/>
      <p:bldP spid="31774" grpId="0" animBg="1"/>
      <p:bldP spid="31773" grpId="0" animBg="1"/>
      <p:bldP spid="31772" grpId="0" animBg="1"/>
      <p:bldP spid="31772" grpId="1" animBg="1"/>
      <p:bldP spid="31771" grpId="0" animBg="1"/>
      <p:bldP spid="31769" grpId="0" animBg="1"/>
      <p:bldP spid="31766" grpId="0" animBg="1"/>
      <p:bldP spid="31765" grpId="0" animBg="1"/>
      <p:bldP spid="31762" grpId="0" animBg="1"/>
      <p:bldP spid="31760" grpId="0" animBg="1"/>
      <p:bldP spid="31758" grpId="0" animBg="1"/>
      <p:bldP spid="31757" grpId="0"/>
      <p:bldP spid="31756" grpId="0"/>
      <p:bldP spid="31755" grpId="0" animBg="1"/>
      <p:bldP spid="31754" grpId="0"/>
      <p:bldP spid="31753" grpId="0"/>
      <p:bldP spid="31752" grpId="0" animBg="1"/>
      <p:bldP spid="31751" grpId="0"/>
      <p:bldP spid="31750" grpId="0" animBg="1"/>
      <p:bldP spid="31749" grpId="0"/>
      <p:bldP spid="3180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k-KZ"/>
              <a:t>Астрономиялық координата</a:t>
            </a:r>
            <a:endParaRPr lang="ru-RU"/>
          </a:p>
        </p:txBody>
      </p:sp>
      <p:pic>
        <p:nvPicPr>
          <p:cNvPr id="3789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24000"/>
            <a:ext cx="9144000" cy="4600575"/>
          </a:xfrm>
          <a:prstGeom prst="rect">
            <a:avLst/>
          </a:prstGeom>
          <a:noFill/>
        </p:spPr>
      </p:pic>
      <p:pic>
        <p:nvPicPr>
          <p:cNvPr id="37893" name="Picture 5" descr="025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48400" y="3281363"/>
            <a:ext cx="1143000" cy="1143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960"/>
                            </p:stCondLst>
                            <p:childTnLst>
                              <p:par>
                                <p:cTn id="11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37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960"/>
                            </p:stCondLst>
                            <p:childTnLst>
                              <p:par>
                                <p:cTn id="1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37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8229600" cy="715963"/>
          </a:xfrm>
        </p:spPr>
        <p:txBody>
          <a:bodyPr/>
          <a:lstStyle/>
          <a:p>
            <a:r>
              <a:rPr lang="kk-KZ" sz="4000" dirty="0">
                <a:latin typeface="Times New Roman" pitchFamily="18" charset="0"/>
                <a:cs typeface="Times New Roman" pitchFamily="18" charset="0"/>
              </a:rPr>
              <a:t>Меридиандардың жақындасуы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4038" name="Picture 6" descr="Карта материка в азимутальной проекции"/>
          <p:cNvPicPr>
            <a:picLocks noChangeAspect="1" noChangeArrowheads="1"/>
          </p:cNvPicPr>
          <p:nvPr/>
        </p:nvPicPr>
        <p:blipFill>
          <a:blip r:embed="rId2" r:link="rId3" cstate="print"/>
          <a:srcRect l="17462" t="8800" r="14116" b="4210"/>
          <a:stretch>
            <a:fillRect/>
          </a:stretch>
        </p:blipFill>
        <p:spPr bwMode="auto">
          <a:xfrm>
            <a:off x="228600" y="1752600"/>
            <a:ext cx="3124200" cy="3052763"/>
          </a:xfrm>
          <a:prstGeom prst="rect">
            <a:avLst/>
          </a:prstGeom>
          <a:noFill/>
        </p:spPr>
      </p:pic>
      <p:sp>
        <p:nvSpPr>
          <p:cNvPr id="44061" name="AutoShape 29"/>
          <p:cNvSpPr>
            <a:spLocks noChangeAspect="1" noChangeArrowheads="1" noTextEdit="1"/>
          </p:cNvSpPr>
          <p:nvPr/>
        </p:nvSpPr>
        <p:spPr bwMode="auto">
          <a:xfrm>
            <a:off x="2133600" y="1524000"/>
            <a:ext cx="7010400" cy="3776663"/>
          </a:xfrm>
          <a:prstGeom prst="rect">
            <a:avLst/>
          </a:prstGeom>
          <a:noFill/>
        </p:spPr>
        <p:txBody>
          <a:bodyPr/>
          <a:lstStyle/>
          <a:p>
            <a:endParaRPr lang="ru-RU"/>
          </a:p>
        </p:txBody>
      </p:sp>
      <p:sp>
        <p:nvSpPr>
          <p:cNvPr id="44060" name="Line 28"/>
          <p:cNvSpPr>
            <a:spLocks noChangeShapeType="1"/>
          </p:cNvSpPr>
          <p:nvPr/>
        </p:nvSpPr>
        <p:spPr bwMode="auto">
          <a:xfrm flipV="1">
            <a:off x="4273550" y="2732088"/>
            <a:ext cx="1057275" cy="2417762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4059" name="Line 27"/>
          <p:cNvSpPr>
            <a:spLocks noChangeShapeType="1"/>
          </p:cNvSpPr>
          <p:nvPr/>
        </p:nvSpPr>
        <p:spPr bwMode="auto">
          <a:xfrm flipV="1">
            <a:off x="4738688" y="3638550"/>
            <a:ext cx="3322637" cy="452438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oval" w="med" len="med"/>
            <a:tailEnd type="oval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44058" name="Line 26"/>
          <p:cNvSpPr>
            <a:spLocks noChangeShapeType="1"/>
          </p:cNvSpPr>
          <p:nvPr/>
        </p:nvSpPr>
        <p:spPr bwMode="auto">
          <a:xfrm>
            <a:off x="7599363" y="2581275"/>
            <a:ext cx="1208087" cy="2568575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4057" name="Line 25"/>
          <p:cNvSpPr>
            <a:spLocks noChangeShapeType="1"/>
          </p:cNvSpPr>
          <p:nvPr/>
        </p:nvSpPr>
        <p:spPr bwMode="auto">
          <a:xfrm flipV="1">
            <a:off x="7205663" y="2581275"/>
            <a:ext cx="1473200" cy="2568575"/>
          </a:xfrm>
          <a:prstGeom prst="line">
            <a:avLst/>
          </a:prstGeom>
          <a:noFill/>
          <a:ln w="28575">
            <a:solidFill>
              <a:srgbClr val="000000"/>
            </a:solidFill>
            <a:prstDash val="lg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4056" name="Freeform 24"/>
          <p:cNvSpPr>
            <a:spLocks/>
          </p:cNvSpPr>
          <p:nvPr/>
        </p:nvSpPr>
        <p:spPr bwMode="auto">
          <a:xfrm>
            <a:off x="5073650" y="3316288"/>
            <a:ext cx="452438" cy="65563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05" y="240"/>
              </a:cxn>
              <a:cxn ang="0">
                <a:pos x="510" y="615"/>
              </a:cxn>
              <a:cxn ang="0">
                <a:pos x="540" y="780"/>
              </a:cxn>
            </a:cxnLst>
            <a:rect l="0" t="0" r="r" b="b"/>
            <a:pathLst>
              <a:path w="540" h="780">
                <a:moveTo>
                  <a:pt x="0" y="0"/>
                </a:moveTo>
                <a:cubicBezTo>
                  <a:pt x="65" y="37"/>
                  <a:pt x="320" y="138"/>
                  <a:pt x="405" y="240"/>
                </a:cubicBezTo>
                <a:cubicBezTo>
                  <a:pt x="490" y="342"/>
                  <a:pt x="487" y="525"/>
                  <a:pt x="510" y="615"/>
                </a:cubicBezTo>
                <a:cubicBezTo>
                  <a:pt x="533" y="705"/>
                  <a:pt x="534" y="746"/>
                  <a:pt x="540" y="780"/>
                </a:cubicBezTo>
              </a:path>
            </a:pathLst>
          </a:cu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44055" name="Freeform 23"/>
          <p:cNvSpPr>
            <a:spLocks/>
          </p:cNvSpPr>
          <p:nvPr/>
        </p:nvSpPr>
        <p:spPr bwMode="auto">
          <a:xfrm>
            <a:off x="7586663" y="2946400"/>
            <a:ext cx="1049337" cy="1295400"/>
          </a:xfrm>
          <a:custGeom>
            <a:avLst/>
            <a:gdLst/>
            <a:ahLst/>
            <a:cxnLst>
              <a:cxn ang="0">
                <a:pos x="230" y="97"/>
              </a:cxn>
              <a:cxn ang="0">
                <a:pos x="725" y="52"/>
              </a:cxn>
              <a:cxn ang="0">
                <a:pos x="1130" y="412"/>
              </a:cxn>
              <a:cxn ang="0">
                <a:pos x="1175" y="1057"/>
              </a:cxn>
              <a:cxn ang="0">
                <a:pos x="680" y="1492"/>
              </a:cxn>
              <a:cxn ang="0">
                <a:pos x="215" y="1372"/>
              </a:cxn>
              <a:cxn ang="0">
                <a:pos x="35" y="1147"/>
              </a:cxn>
              <a:cxn ang="0">
                <a:pos x="5" y="922"/>
              </a:cxn>
            </a:cxnLst>
            <a:rect l="0" t="0" r="r" b="b"/>
            <a:pathLst>
              <a:path w="1250" h="1544">
                <a:moveTo>
                  <a:pt x="230" y="97"/>
                </a:moveTo>
                <a:cubicBezTo>
                  <a:pt x="312" y="90"/>
                  <a:pt x="575" y="0"/>
                  <a:pt x="725" y="52"/>
                </a:cubicBezTo>
                <a:cubicBezTo>
                  <a:pt x="875" y="104"/>
                  <a:pt x="1055" y="245"/>
                  <a:pt x="1130" y="412"/>
                </a:cubicBezTo>
                <a:cubicBezTo>
                  <a:pt x="1205" y="579"/>
                  <a:pt x="1250" y="877"/>
                  <a:pt x="1175" y="1057"/>
                </a:cubicBezTo>
                <a:cubicBezTo>
                  <a:pt x="1100" y="1237"/>
                  <a:pt x="840" y="1440"/>
                  <a:pt x="680" y="1492"/>
                </a:cubicBezTo>
                <a:cubicBezTo>
                  <a:pt x="520" y="1544"/>
                  <a:pt x="322" y="1430"/>
                  <a:pt x="215" y="1372"/>
                </a:cubicBezTo>
                <a:cubicBezTo>
                  <a:pt x="108" y="1314"/>
                  <a:pt x="70" y="1222"/>
                  <a:pt x="35" y="1147"/>
                </a:cubicBezTo>
                <a:cubicBezTo>
                  <a:pt x="0" y="1072"/>
                  <a:pt x="11" y="969"/>
                  <a:pt x="5" y="922"/>
                </a:cubicBezTo>
              </a:path>
            </a:pathLst>
          </a:custGeom>
          <a:noFill/>
          <a:ln w="28575" cmpd="sng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44054" name="Text Box 22"/>
          <p:cNvSpPr txBox="1">
            <a:spLocks noChangeArrowheads="1"/>
          </p:cNvSpPr>
          <p:nvPr/>
        </p:nvSpPr>
        <p:spPr bwMode="auto">
          <a:xfrm>
            <a:off x="7869238" y="3803650"/>
            <a:ext cx="431800" cy="325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/>
            <a:r>
              <a:rPr lang="en-US" sz="1400" b="1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1400" b="1" baseline="-30000">
                <a:latin typeface="Times New Roman" pitchFamily="18" charset="0"/>
                <a:cs typeface="Times New Roman" pitchFamily="18" charset="0"/>
              </a:rPr>
              <a:t>1</a:t>
            </a:r>
            <a:endParaRPr lang="en-US" b="1">
              <a:latin typeface="Times New Roman" pitchFamily="18" charset="0"/>
            </a:endParaRPr>
          </a:p>
        </p:txBody>
      </p:sp>
      <p:sp>
        <p:nvSpPr>
          <p:cNvPr id="44053" name="Text Box 21"/>
          <p:cNvSpPr txBox="1">
            <a:spLocks noChangeArrowheads="1"/>
          </p:cNvSpPr>
          <p:nvPr/>
        </p:nvSpPr>
        <p:spPr bwMode="auto">
          <a:xfrm>
            <a:off x="5003800" y="3487738"/>
            <a:ext cx="330200" cy="398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/>
            <a:r>
              <a:rPr lang="en-US" sz="1400" b="1">
                <a:latin typeface="Times New Roman" pitchFamily="18" charset="0"/>
                <a:cs typeface="Times New Roman" pitchFamily="18" charset="0"/>
              </a:rPr>
              <a:t>A</a:t>
            </a:r>
            <a:endParaRPr lang="en-US" b="1">
              <a:latin typeface="Times New Roman" pitchFamily="18" charset="0"/>
            </a:endParaRPr>
          </a:p>
        </p:txBody>
      </p:sp>
      <p:sp>
        <p:nvSpPr>
          <p:cNvPr id="44052" name="Text Box 20"/>
          <p:cNvSpPr txBox="1">
            <a:spLocks noChangeArrowheads="1"/>
          </p:cNvSpPr>
          <p:nvPr/>
        </p:nvSpPr>
        <p:spPr bwMode="auto">
          <a:xfrm>
            <a:off x="4700588" y="4092575"/>
            <a:ext cx="404812" cy="32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/>
            <a:r>
              <a:rPr lang="en-US" sz="1400" b="1">
                <a:latin typeface="Times New Roman" pitchFamily="18" charset="0"/>
                <a:cs typeface="Times New Roman" pitchFamily="18" charset="0"/>
              </a:rPr>
              <a:t>M</a:t>
            </a:r>
            <a:endParaRPr lang="en-US" b="1">
              <a:latin typeface="Times New Roman" pitchFamily="18" charset="0"/>
            </a:endParaRPr>
          </a:p>
        </p:txBody>
      </p:sp>
      <p:sp>
        <p:nvSpPr>
          <p:cNvPr id="44051" name="Text Box 19"/>
          <p:cNvSpPr txBox="1">
            <a:spLocks noChangeArrowheads="1"/>
          </p:cNvSpPr>
          <p:nvPr/>
        </p:nvSpPr>
        <p:spPr bwMode="auto">
          <a:xfrm>
            <a:off x="7721600" y="3382963"/>
            <a:ext cx="379413" cy="26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/>
            <a:r>
              <a:rPr lang="en-US" sz="1400" b="1">
                <a:latin typeface="Times New Roman" pitchFamily="18" charset="0"/>
                <a:cs typeface="Times New Roman" pitchFamily="18" charset="0"/>
              </a:rPr>
              <a:t>N</a:t>
            </a:r>
            <a:endParaRPr lang="en-US" b="1">
              <a:latin typeface="Times New Roman" pitchFamily="18" charset="0"/>
            </a:endParaRPr>
          </a:p>
        </p:txBody>
      </p:sp>
      <p:sp>
        <p:nvSpPr>
          <p:cNvPr id="44050" name="Text Box 18"/>
          <p:cNvSpPr txBox="1">
            <a:spLocks noChangeArrowheads="1"/>
          </p:cNvSpPr>
          <p:nvPr/>
        </p:nvSpPr>
        <p:spPr bwMode="auto">
          <a:xfrm>
            <a:off x="5154613" y="2455863"/>
            <a:ext cx="452437" cy="452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/>
            <a:r>
              <a:rPr lang="en-US" sz="1400" b="1">
                <a:latin typeface="Times New Roman" pitchFamily="18" charset="0"/>
                <a:cs typeface="Times New Roman" pitchFamily="18" charset="0"/>
              </a:rPr>
              <a:t>C</a:t>
            </a:r>
            <a:endParaRPr lang="en-US" b="1">
              <a:latin typeface="Times New Roman" pitchFamily="18" charset="0"/>
            </a:endParaRPr>
          </a:p>
        </p:txBody>
      </p:sp>
      <p:sp>
        <p:nvSpPr>
          <p:cNvPr id="44048" name="Freeform 16"/>
          <p:cNvSpPr>
            <a:spLocks/>
          </p:cNvSpPr>
          <p:nvPr/>
        </p:nvSpPr>
        <p:spPr bwMode="auto">
          <a:xfrm>
            <a:off x="7880350" y="3171825"/>
            <a:ext cx="390525" cy="95250"/>
          </a:xfrm>
          <a:custGeom>
            <a:avLst/>
            <a:gdLst/>
            <a:ahLst/>
            <a:cxnLst>
              <a:cxn ang="0">
                <a:pos x="0" y="67"/>
              </a:cxn>
              <a:cxn ang="0">
                <a:pos x="270" y="7"/>
              </a:cxn>
              <a:cxn ang="0">
                <a:pos x="465" y="112"/>
              </a:cxn>
            </a:cxnLst>
            <a:rect l="0" t="0" r="r" b="b"/>
            <a:pathLst>
              <a:path w="465" h="112">
                <a:moveTo>
                  <a:pt x="0" y="67"/>
                </a:moveTo>
                <a:cubicBezTo>
                  <a:pt x="45" y="57"/>
                  <a:pt x="193" y="0"/>
                  <a:pt x="270" y="7"/>
                </a:cubicBezTo>
                <a:cubicBezTo>
                  <a:pt x="347" y="14"/>
                  <a:pt x="425" y="90"/>
                  <a:pt x="465" y="112"/>
                </a:cubicBezTo>
              </a:path>
            </a:pathLst>
          </a:custGeom>
          <a:noFill/>
          <a:ln w="28575" cmpd="sng">
            <a:solidFill>
              <a:srgbClr val="CC0066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4047" name="Line 15"/>
          <p:cNvSpPr>
            <a:spLocks noChangeShapeType="1"/>
          </p:cNvSpPr>
          <p:nvPr/>
        </p:nvSpPr>
        <p:spPr bwMode="auto">
          <a:xfrm flipH="1">
            <a:off x="7721600" y="3235325"/>
            <a:ext cx="150813" cy="152400"/>
          </a:xfrm>
          <a:prstGeom prst="line">
            <a:avLst/>
          </a:prstGeom>
          <a:noFill/>
          <a:ln w="28575">
            <a:solidFill>
              <a:srgbClr val="CC0066"/>
            </a:solidFill>
            <a:round/>
            <a:headEnd type="arrow" w="med" len="med"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4046" name="Line 14"/>
          <p:cNvSpPr>
            <a:spLocks noChangeShapeType="1"/>
          </p:cNvSpPr>
          <p:nvPr/>
        </p:nvSpPr>
        <p:spPr bwMode="auto">
          <a:xfrm>
            <a:off x="8275638" y="3286125"/>
            <a:ext cx="150812" cy="150813"/>
          </a:xfrm>
          <a:prstGeom prst="line">
            <a:avLst/>
          </a:prstGeom>
          <a:noFill/>
          <a:ln w="28575">
            <a:solidFill>
              <a:srgbClr val="CC0066"/>
            </a:solidFill>
            <a:round/>
            <a:headEnd type="arrow" w="med" len="med"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4045" name="Text Box 13"/>
          <p:cNvSpPr txBox="1">
            <a:spLocks noChangeArrowheads="1"/>
          </p:cNvSpPr>
          <p:nvPr/>
        </p:nvSpPr>
        <p:spPr bwMode="auto">
          <a:xfrm>
            <a:off x="7924800" y="31242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/>
            <a:r>
              <a:rPr lang="ru-RU" sz="1400" b="1">
                <a:cs typeface="Times New Roman" pitchFamily="18" charset="0"/>
              </a:rPr>
              <a:t>γ</a:t>
            </a:r>
            <a:endParaRPr lang="ru-RU" b="1"/>
          </a:p>
        </p:txBody>
      </p:sp>
      <p:sp>
        <p:nvSpPr>
          <p:cNvPr id="44044" name="Text Box 12"/>
          <p:cNvSpPr txBox="1">
            <a:spLocks noChangeArrowheads="1"/>
          </p:cNvSpPr>
          <p:nvPr/>
        </p:nvSpPr>
        <p:spPr bwMode="auto">
          <a:xfrm rot="-4146445">
            <a:off x="3894137" y="4275138"/>
            <a:ext cx="1184275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/>
            <a:r>
              <a:rPr lang="kk-KZ" sz="1400" b="1">
                <a:latin typeface="Times New Roman" pitchFamily="18" charset="0"/>
                <a:cs typeface="Times New Roman" pitchFamily="18" charset="0"/>
              </a:rPr>
              <a:t>Меридиан</a:t>
            </a:r>
            <a:endParaRPr lang="kk-KZ" b="1">
              <a:latin typeface="Times New Roman" pitchFamily="18" charset="0"/>
            </a:endParaRPr>
          </a:p>
        </p:txBody>
      </p:sp>
      <p:sp>
        <p:nvSpPr>
          <p:cNvPr id="44042" name="Oval 10" descr="Водяные капли"/>
          <p:cNvSpPr>
            <a:spLocks noChangeArrowheads="1"/>
          </p:cNvSpPr>
          <p:nvPr/>
        </p:nvSpPr>
        <p:spPr bwMode="auto">
          <a:xfrm>
            <a:off x="5943600" y="1828800"/>
            <a:ext cx="1057275" cy="303213"/>
          </a:xfrm>
          <a:prstGeom prst="ellipse">
            <a:avLst/>
          </a:prstGeom>
          <a:blipFill dpi="0" rotWithShape="1">
            <a:blip r:embed="rId4" cstate="print"/>
            <a:srcRect/>
            <a:tile tx="0" ty="0" sx="100000" sy="100000" flip="none" algn="tl"/>
          </a:blip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4041" name="Freeform 9"/>
          <p:cNvSpPr>
            <a:spLocks/>
          </p:cNvSpPr>
          <p:nvPr/>
        </p:nvSpPr>
        <p:spPr bwMode="auto">
          <a:xfrm>
            <a:off x="5330825" y="1982788"/>
            <a:ext cx="560388" cy="749300"/>
          </a:xfrm>
          <a:custGeom>
            <a:avLst/>
            <a:gdLst/>
            <a:ahLst/>
            <a:cxnLst>
              <a:cxn ang="0">
                <a:pos x="669" y="0"/>
              </a:cxn>
              <a:cxn ang="0">
                <a:pos x="324" y="315"/>
              </a:cxn>
              <a:cxn ang="0">
                <a:pos x="0" y="894"/>
              </a:cxn>
            </a:cxnLst>
            <a:rect l="0" t="0" r="r" b="b"/>
            <a:pathLst>
              <a:path w="669" h="894">
                <a:moveTo>
                  <a:pt x="669" y="0"/>
                </a:moveTo>
                <a:cubicBezTo>
                  <a:pt x="611" y="50"/>
                  <a:pt x="435" y="166"/>
                  <a:pt x="324" y="315"/>
                </a:cubicBezTo>
                <a:cubicBezTo>
                  <a:pt x="213" y="464"/>
                  <a:pt x="67" y="774"/>
                  <a:pt x="0" y="894"/>
                </a:cubicBezTo>
              </a:path>
            </a:pathLst>
          </a:custGeom>
          <a:noFill/>
          <a:ln w="28575" cmpd="sng">
            <a:solidFill>
              <a:srgbClr val="000000"/>
            </a:solidFill>
            <a:prstDash val="dash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4040" name="Freeform 8"/>
          <p:cNvSpPr>
            <a:spLocks/>
          </p:cNvSpPr>
          <p:nvPr/>
        </p:nvSpPr>
        <p:spPr bwMode="auto">
          <a:xfrm>
            <a:off x="7010400" y="1981200"/>
            <a:ext cx="604838" cy="6048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09" y="216"/>
              </a:cxn>
              <a:cxn ang="0">
                <a:pos x="720" y="720"/>
              </a:cxn>
            </a:cxnLst>
            <a:rect l="0" t="0" r="r" b="b"/>
            <a:pathLst>
              <a:path w="720" h="720">
                <a:moveTo>
                  <a:pt x="0" y="0"/>
                </a:moveTo>
                <a:cubicBezTo>
                  <a:pt x="51" y="36"/>
                  <a:pt x="189" y="96"/>
                  <a:pt x="309" y="216"/>
                </a:cubicBezTo>
                <a:cubicBezTo>
                  <a:pt x="429" y="336"/>
                  <a:pt x="635" y="615"/>
                  <a:pt x="720" y="720"/>
                </a:cubicBezTo>
              </a:path>
            </a:pathLst>
          </a:custGeom>
          <a:noFill/>
          <a:ln w="28575" cmpd="sng">
            <a:solidFill>
              <a:srgbClr val="000000"/>
            </a:solidFill>
            <a:prstDash val="dash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4039" name="Text Box 7"/>
          <p:cNvSpPr txBox="1">
            <a:spLocks noChangeArrowheads="1"/>
          </p:cNvSpPr>
          <p:nvPr/>
        </p:nvSpPr>
        <p:spPr bwMode="auto">
          <a:xfrm>
            <a:off x="6067425" y="1804988"/>
            <a:ext cx="1000125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/>
            <a:r>
              <a:rPr lang="kk-KZ" sz="1400" b="1">
                <a:cs typeface="Times New Roman" pitchFamily="18" charset="0"/>
              </a:rPr>
              <a:t>Полюс</a:t>
            </a:r>
            <a:endParaRPr lang="kk-KZ" sz="1400" b="1"/>
          </a:p>
        </p:txBody>
      </p:sp>
      <p:sp>
        <p:nvSpPr>
          <p:cNvPr id="44037" name="Text Box 5"/>
          <p:cNvSpPr txBox="1">
            <a:spLocks noChangeArrowheads="1"/>
          </p:cNvSpPr>
          <p:nvPr/>
        </p:nvSpPr>
        <p:spPr bwMode="auto">
          <a:xfrm>
            <a:off x="2284413" y="1674813"/>
            <a:ext cx="1898650" cy="1662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/>
          <a:lstStyle/>
          <a:p>
            <a:endParaRPr lang="ru-RU"/>
          </a:p>
        </p:txBody>
      </p:sp>
      <p:sp>
        <p:nvSpPr>
          <p:cNvPr id="44062" name="Rectangle 30"/>
          <p:cNvSpPr>
            <a:spLocks noChangeArrowheads="1"/>
          </p:cNvSpPr>
          <p:nvPr/>
        </p:nvSpPr>
        <p:spPr bwMode="auto">
          <a:xfrm>
            <a:off x="0" y="13858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44073" name="Rectangle 41"/>
          <p:cNvSpPr>
            <a:spLocks noChangeArrowheads="1"/>
          </p:cNvSpPr>
          <p:nvPr/>
        </p:nvSpPr>
        <p:spPr bwMode="auto">
          <a:xfrm>
            <a:off x="0" y="1385888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44075" name="Text Box 43"/>
          <p:cNvSpPr txBox="1">
            <a:spLocks noChangeArrowheads="1"/>
          </p:cNvSpPr>
          <p:nvPr/>
        </p:nvSpPr>
        <p:spPr bwMode="auto">
          <a:xfrm rot="-17558101">
            <a:off x="8104187" y="4392613"/>
            <a:ext cx="1184275" cy="32385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/>
          <a:lstStyle/>
          <a:p>
            <a:pPr algn="just"/>
            <a:r>
              <a:rPr lang="kk-KZ" sz="1400" b="1">
                <a:latin typeface="Times New Roman" pitchFamily="18" charset="0"/>
                <a:cs typeface="Times New Roman" pitchFamily="18" charset="0"/>
              </a:rPr>
              <a:t>Меридиан</a:t>
            </a:r>
            <a:endParaRPr lang="kk-KZ" b="1">
              <a:latin typeface="Times New Roman" pitchFamily="18" charset="0"/>
            </a:endParaRPr>
          </a:p>
        </p:txBody>
      </p:sp>
      <p:sp>
        <p:nvSpPr>
          <p:cNvPr id="44076" name="Text Box 44"/>
          <p:cNvSpPr txBox="1">
            <a:spLocks noChangeArrowheads="1"/>
          </p:cNvSpPr>
          <p:nvPr/>
        </p:nvSpPr>
        <p:spPr bwMode="auto">
          <a:xfrm>
            <a:off x="7529513" y="2357438"/>
            <a:ext cx="452437" cy="452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/>
          <a:lstStyle/>
          <a:p>
            <a:pPr algn="just"/>
            <a:r>
              <a:rPr lang="en-US" sz="1400" b="1">
                <a:latin typeface="Times New Roman" pitchFamily="18" charset="0"/>
                <a:cs typeface="Times New Roman" pitchFamily="18" charset="0"/>
              </a:rPr>
              <a:t>C</a:t>
            </a:r>
            <a:endParaRPr lang="en-US" b="1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44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000"/>
                                        <p:tgtEl>
                                          <p:spTgt spid="44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440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440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440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44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44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44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360"/>
                            </p:stCondLst>
                            <p:childTnLst>
                              <p:par>
                                <p:cTn id="23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5" dur="80"/>
                                        <p:tgtEl>
                                          <p:spTgt spid="440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6" dur="80"/>
                                        <p:tgtEl>
                                          <p:spTgt spid="440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80"/>
                                        <p:tgtEl>
                                          <p:spTgt spid="440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0" dur="80"/>
                                        <p:tgtEl>
                                          <p:spTgt spid="44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1" dur="80"/>
                                        <p:tgtEl>
                                          <p:spTgt spid="44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80"/>
                                        <p:tgtEl>
                                          <p:spTgt spid="44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7" dur="2000"/>
                                        <p:tgtEl>
                                          <p:spTgt spid="44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1000"/>
                                        <p:tgtEl>
                                          <p:spTgt spid="440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1000"/>
                                        <p:tgtEl>
                                          <p:spTgt spid="44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1000"/>
                                        <p:tgtEl>
                                          <p:spTgt spid="44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3" dur="80"/>
                                        <p:tgtEl>
                                          <p:spTgt spid="440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4" dur="80"/>
                                        <p:tgtEl>
                                          <p:spTgt spid="440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" dur="80"/>
                                        <p:tgtEl>
                                          <p:spTgt spid="440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1000"/>
                                        <p:tgtEl>
                                          <p:spTgt spid="44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440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44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1000"/>
                                        <p:tgtEl>
                                          <p:spTgt spid="44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000"/>
                            </p:stCondLst>
                            <p:childTnLst>
                              <p:par>
                                <p:cTn id="7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440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1000"/>
                                        <p:tgtEl>
                                          <p:spTgt spid="44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"/>
                            </p:stCondLst>
                            <p:childTnLst>
                              <p:par>
                                <p:cTn id="8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44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1000"/>
                                        <p:tgtEl>
                                          <p:spTgt spid="44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1000"/>
                                        <p:tgtEl>
                                          <p:spTgt spid="440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0" dur="1000"/>
                                        <p:tgtEl>
                                          <p:spTgt spid="440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1000"/>
                                        <p:tgtEl>
                                          <p:spTgt spid="440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000"/>
                            </p:stCondLst>
                            <p:childTnLst>
                              <p:par>
                                <p:cTn id="10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440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60" grpId="0" animBg="1"/>
      <p:bldP spid="44059" grpId="0" animBg="1"/>
      <p:bldP spid="44058" grpId="0" animBg="1"/>
      <p:bldP spid="44057" grpId="0" animBg="1"/>
      <p:bldP spid="44056" grpId="0" animBg="1"/>
      <p:bldP spid="44055" grpId="0" animBg="1"/>
      <p:bldP spid="44048" grpId="0" animBg="1"/>
      <p:bldP spid="44047" grpId="0" animBg="1"/>
      <p:bldP spid="44046" grpId="0" animBg="1"/>
      <p:bldP spid="44042" grpId="0" animBg="1"/>
      <p:bldP spid="44041" grpId="0" animBg="1"/>
      <p:bldP spid="4404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609600"/>
          </a:xfrm>
        </p:spPr>
        <p:txBody>
          <a:bodyPr>
            <a:normAutofit fontScale="90000"/>
          </a:bodyPr>
          <a:lstStyle/>
          <a:p>
            <a:r>
              <a:rPr lang="kk-KZ" sz="4000"/>
              <a:t>Биіктіктің Балтық жүйесі</a:t>
            </a:r>
            <a:endParaRPr lang="ru-RU" sz="4000"/>
          </a:p>
        </p:txBody>
      </p:sp>
      <p:sp>
        <p:nvSpPr>
          <p:cNvPr id="53298" name="Rectangle 50"/>
          <p:cNvSpPr>
            <a:spLocks noChangeArrowheads="1"/>
          </p:cNvSpPr>
          <p:nvPr/>
        </p:nvSpPr>
        <p:spPr bwMode="auto">
          <a:xfrm>
            <a:off x="0" y="14287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53297" name="AutoShape 49"/>
          <p:cNvSpPr>
            <a:spLocks noChangeAspect="1" noChangeArrowheads="1" noTextEdit="1"/>
          </p:cNvSpPr>
          <p:nvPr/>
        </p:nvSpPr>
        <p:spPr bwMode="auto">
          <a:xfrm>
            <a:off x="0" y="1428750"/>
            <a:ext cx="9144000" cy="4383088"/>
          </a:xfrm>
          <a:prstGeom prst="rect">
            <a:avLst/>
          </a:prstGeom>
          <a:noFill/>
        </p:spPr>
        <p:txBody>
          <a:bodyPr/>
          <a:lstStyle/>
          <a:p>
            <a:endParaRPr lang="ru-RU"/>
          </a:p>
        </p:txBody>
      </p:sp>
      <p:sp>
        <p:nvSpPr>
          <p:cNvPr id="53296" name="Freeform 48" descr="Дранка"/>
          <p:cNvSpPr>
            <a:spLocks/>
          </p:cNvSpPr>
          <p:nvPr/>
        </p:nvSpPr>
        <p:spPr bwMode="auto">
          <a:xfrm>
            <a:off x="0" y="2054225"/>
            <a:ext cx="9015413" cy="3757613"/>
          </a:xfrm>
          <a:custGeom>
            <a:avLst/>
            <a:gdLst/>
            <a:ahLst/>
            <a:cxnLst>
              <a:cxn ang="0">
                <a:pos x="12960" y="5034"/>
              </a:cxn>
              <a:cxn ang="0">
                <a:pos x="12343" y="4851"/>
              </a:cxn>
              <a:cxn ang="0">
                <a:pos x="11314" y="4667"/>
              </a:cxn>
              <a:cxn ang="0">
                <a:pos x="10491" y="4301"/>
              </a:cxn>
              <a:cxn ang="0">
                <a:pos x="9669" y="3935"/>
              </a:cxn>
              <a:cxn ang="0">
                <a:pos x="9463" y="3385"/>
              </a:cxn>
              <a:cxn ang="0">
                <a:pos x="8229" y="2836"/>
              </a:cxn>
              <a:cxn ang="0">
                <a:pos x="7406" y="2286"/>
              </a:cxn>
              <a:cxn ang="0">
                <a:pos x="6583" y="1554"/>
              </a:cxn>
              <a:cxn ang="0">
                <a:pos x="6171" y="1554"/>
              </a:cxn>
              <a:cxn ang="0">
                <a:pos x="5178" y="960"/>
              </a:cxn>
              <a:cxn ang="0">
                <a:pos x="4261" y="699"/>
              </a:cxn>
              <a:cxn ang="0">
                <a:pos x="3350" y="329"/>
              </a:cxn>
              <a:cxn ang="0">
                <a:pos x="2711" y="0"/>
              </a:cxn>
              <a:cxn ang="0">
                <a:pos x="1974" y="66"/>
              </a:cxn>
              <a:cxn ang="0">
                <a:pos x="1458" y="416"/>
              </a:cxn>
              <a:cxn ang="0">
                <a:pos x="823" y="638"/>
              </a:cxn>
              <a:cxn ang="0">
                <a:pos x="0" y="1004"/>
              </a:cxn>
              <a:cxn ang="0">
                <a:pos x="0" y="1187"/>
              </a:cxn>
              <a:cxn ang="0">
                <a:pos x="823" y="1004"/>
              </a:cxn>
              <a:cxn ang="0">
                <a:pos x="1851" y="1187"/>
              </a:cxn>
              <a:cxn ang="0">
                <a:pos x="3909" y="1187"/>
              </a:cxn>
              <a:cxn ang="0">
                <a:pos x="5143" y="1737"/>
              </a:cxn>
              <a:cxn ang="0">
                <a:pos x="6789" y="2286"/>
              </a:cxn>
              <a:cxn ang="0">
                <a:pos x="7817" y="3019"/>
              </a:cxn>
              <a:cxn ang="0">
                <a:pos x="8640" y="3752"/>
              </a:cxn>
              <a:cxn ang="0">
                <a:pos x="10080" y="4484"/>
              </a:cxn>
              <a:cxn ang="0">
                <a:pos x="12137" y="5400"/>
              </a:cxn>
              <a:cxn ang="0">
                <a:pos x="12754" y="5400"/>
              </a:cxn>
              <a:cxn ang="0">
                <a:pos x="12960" y="5034"/>
              </a:cxn>
            </a:cxnLst>
            <a:rect l="0" t="0" r="r" b="b"/>
            <a:pathLst>
              <a:path w="12960" h="5400">
                <a:moveTo>
                  <a:pt x="12960" y="5034"/>
                </a:moveTo>
                <a:lnTo>
                  <a:pt x="12343" y="4851"/>
                </a:lnTo>
                <a:lnTo>
                  <a:pt x="11314" y="4667"/>
                </a:lnTo>
                <a:lnTo>
                  <a:pt x="10491" y="4301"/>
                </a:lnTo>
                <a:lnTo>
                  <a:pt x="9669" y="3935"/>
                </a:lnTo>
                <a:lnTo>
                  <a:pt x="9463" y="3385"/>
                </a:lnTo>
                <a:lnTo>
                  <a:pt x="8229" y="2836"/>
                </a:lnTo>
                <a:lnTo>
                  <a:pt x="7406" y="2286"/>
                </a:lnTo>
                <a:lnTo>
                  <a:pt x="6583" y="1554"/>
                </a:lnTo>
                <a:lnTo>
                  <a:pt x="6171" y="1554"/>
                </a:lnTo>
                <a:lnTo>
                  <a:pt x="5178" y="960"/>
                </a:lnTo>
                <a:lnTo>
                  <a:pt x="4261" y="699"/>
                </a:lnTo>
                <a:lnTo>
                  <a:pt x="3350" y="329"/>
                </a:lnTo>
                <a:lnTo>
                  <a:pt x="2711" y="0"/>
                </a:lnTo>
                <a:lnTo>
                  <a:pt x="1974" y="66"/>
                </a:lnTo>
                <a:lnTo>
                  <a:pt x="1458" y="416"/>
                </a:lnTo>
                <a:lnTo>
                  <a:pt x="823" y="638"/>
                </a:lnTo>
                <a:lnTo>
                  <a:pt x="0" y="1004"/>
                </a:lnTo>
                <a:lnTo>
                  <a:pt x="0" y="1187"/>
                </a:lnTo>
                <a:lnTo>
                  <a:pt x="823" y="1004"/>
                </a:lnTo>
                <a:lnTo>
                  <a:pt x="1851" y="1187"/>
                </a:lnTo>
                <a:lnTo>
                  <a:pt x="3909" y="1187"/>
                </a:lnTo>
                <a:lnTo>
                  <a:pt x="5143" y="1737"/>
                </a:lnTo>
                <a:lnTo>
                  <a:pt x="6789" y="2286"/>
                </a:lnTo>
                <a:lnTo>
                  <a:pt x="7817" y="3019"/>
                </a:lnTo>
                <a:lnTo>
                  <a:pt x="8640" y="3752"/>
                </a:lnTo>
                <a:lnTo>
                  <a:pt x="10080" y="4484"/>
                </a:lnTo>
                <a:lnTo>
                  <a:pt x="12137" y="5400"/>
                </a:lnTo>
                <a:lnTo>
                  <a:pt x="12754" y="5400"/>
                </a:lnTo>
                <a:lnTo>
                  <a:pt x="12960" y="5034"/>
                </a:lnTo>
                <a:close/>
              </a:path>
            </a:pathLst>
          </a:custGeom>
          <a:pattFill prst="shingle">
            <a:fgClr>
              <a:srgbClr val="008000"/>
            </a:fgClr>
            <a:bgClr>
              <a:srgbClr val="99CC00"/>
            </a:bgClr>
          </a:pattFill>
          <a:ln w="9525">
            <a:noFill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3295" name="Freeform 47"/>
          <p:cNvSpPr>
            <a:spLocks/>
          </p:cNvSpPr>
          <p:nvPr/>
        </p:nvSpPr>
        <p:spPr bwMode="auto">
          <a:xfrm>
            <a:off x="1001713" y="4141788"/>
            <a:ext cx="8013700" cy="1044575"/>
          </a:xfrm>
          <a:custGeom>
            <a:avLst/>
            <a:gdLst/>
            <a:ahLst/>
            <a:cxnLst>
              <a:cxn ang="0">
                <a:pos x="11520" y="1320"/>
              </a:cxn>
              <a:cxn ang="0">
                <a:pos x="10440" y="780"/>
              </a:cxn>
              <a:cxn ang="0">
                <a:pos x="9540" y="420"/>
              </a:cxn>
              <a:cxn ang="0">
                <a:pos x="8460" y="240"/>
              </a:cxn>
              <a:cxn ang="0">
                <a:pos x="7020" y="60"/>
              </a:cxn>
              <a:cxn ang="0">
                <a:pos x="5400" y="60"/>
              </a:cxn>
              <a:cxn ang="0">
                <a:pos x="3060" y="420"/>
              </a:cxn>
              <a:cxn ang="0">
                <a:pos x="1260" y="960"/>
              </a:cxn>
              <a:cxn ang="0">
                <a:pos x="0" y="1500"/>
              </a:cxn>
            </a:cxnLst>
            <a:rect l="0" t="0" r="r" b="b"/>
            <a:pathLst>
              <a:path w="11520" h="1500">
                <a:moveTo>
                  <a:pt x="11520" y="1320"/>
                </a:moveTo>
                <a:cubicBezTo>
                  <a:pt x="11145" y="1125"/>
                  <a:pt x="10770" y="930"/>
                  <a:pt x="10440" y="780"/>
                </a:cubicBezTo>
                <a:cubicBezTo>
                  <a:pt x="10110" y="630"/>
                  <a:pt x="9870" y="510"/>
                  <a:pt x="9540" y="420"/>
                </a:cubicBezTo>
                <a:cubicBezTo>
                  <a:pt x="9210" y="330"/>
                  <a:pt x="8880" y="300"/>
                  <a:pt x="8460" y="240"/>
                </a:cubicBezTo>
                <a:cubicBezTo>
                  <a:pt x="8040" y="180"/>
                  <a:pt x="7530" y="90"/>
                  <a:pt x="7020" y="60"/>
                </a:cubicBezTo>
                <a:cubicBezTo>
                  <a:pt x="6510" y="30"/>
                  <a:pt x="6060" y="0"/>
                  <a:pt x="5400" y="60"/>
                </a:cubicBezTo>
                <a:cubicBezTo>
                  <a:pt x="4740" y="120"/>
                  <a:pt x="3750" y="270"/>
                  <a:pt x="3060" y="420"/>
                </a:cubicBezTo>
                <a:cubicBezTo>
                  <a:pt x="2370" y="570"/>
                  <a:pt x="1770" y="780"/>
                  <a:pt x="1260" y="960"/>
                </a:cubicBezTo>
                <a:cubicBezTo>
                  <a:pt x="750" y="1140"/>
                  <a:pt x="375" y="1320"/>
                  <a:pt x="0" y="1500"/>
                </a:cubicBezTo>
              </a:path>
            </a:pathLst>
          </a:custGeom>
          <a:noFill/>
          <a:ln w="28575" cmpd="sng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3294" name="Freeform 46" descr="80%"/>
          <p:cNvSpPr>
            <a:spLocks/>
          </p:cNvSpPr>
          <p:nvPr/>
        </p:nvSpPr>
        <p:spPr bwMode="auto">
          <a:xfrm>
            <a:off x="6203950" y="4233863"/>
            <a:ext cx="2822575" cy="1300162"/>
          </a:xfrm>
          <a:custGeom>
            <a:avLst/>
            <a:gdLst/>
            <a:ahLst/>
            <a:cxnLst>
              <a:cxn ang="0">
                <a:pos x="3777" y="1867"/>
              </a:cxn>
              <a:cxn ang="0">
                <a:pos x="3057" y="1687"/>
              </a:cxn>
              <a:cxn ang="0">
                <a:pos x="2337" y="1507"/>
              </a:cxn>
              <a:cxn ang="0">
                <a:pos x="785" y="861"/>
              </a:cxn>
              <a:cxn ang="0">
                <a:pos x="636" y="543"/>
              </a:cxn>
              <a:cxn ang="0">
                <a:pos x="0" y="0"/>
              </a:cxn>
              <a:cxn ang="0">
                <a:pos x="1041" y="123"/>
              </a:cxn>
              <a:cxn ang="0">
                <a:pos x="1870" y="262"/>
              </a:cxn>
              <a:cxn ang="0">
                <a:pos x="2543" y="487"/>
              </a:cxn>
              <a:cxn ang="0">
                <a:pos x="3628" y="992"/>
              </a:cxn>
              <a:cxn ang="0">
                <a:pos x="3965" y="1197"/>
              </a:cxn>
              <a:cxn ang="0">
                <a:pos x="4058" y="1646"/>
              </a:cxn>
              <a:cxn ang="0">
                <a:pos x="4002" y="1833"/>
              </a:cxn>
              <a:cxn ang="0">
                <a:pos x="3777" y="1867"/>
              </a:cxn>
            </a:cxnLst>
            <a:rect l="0" t="0" r="r" b="b"/>
            <a:pathLst>
              <a:path w="4058" h="1867">
                <a:moveTo>
                  <a:pt x="3777" y="1867"/>
                </a:moveTo>
                <a:lnTo>
                  <a:pt x="3057" y="1687"/>
                </a:lnTo>
                <a:lnTo>
                  <a:pt x="2337" y="1507"/>
                </a:lnTo>
                <a:lnTo>
                  <a:pt x="785" y="861"/>
                </a:lnTo>
                <a:lnTo>
                  <a:pt x="636" y="543"/>
                </a:lnTo>
                <a:lnTo>
                  <a:pt x="0" y="0"/>
                </a:lnTo>
                <a:lnTo>
                  <a:pt x="1041" y="123"/>
                </a:lnTo>
                <a:lnTo>
                  <a:pt x="1870" y="262"/>
                </a:lnTo>
                <a:lnTo>
                  <a:pt x="2543" y="487"/>
                </a:lnTo>
                <a:lnTo>
                  <a:pt x="3628" y="992"/>
                </a:lnTo>
                <a:lnTo>
                  <a:pt x="3965" y="1197"/>
                </a:lnTo>
                <a:lnTo>
                  <a:pt x="4058" y="1646"/>
                </a:lnTo>
                <a:lnTo>
                  <a:pt x="4002" y="1833"/>
                </a:lnTo>
                <a:lnTo>
                  <a:pt x="3777" y="1867"/>
                </a:lnTo>
                <a:close/>
              </a:path>
            </a:pathLst>
          </a:custGeom>
          <a:pattFill prst="pct80">
            <a:fgClr>
              <a:srgbClr val="00CCFF"/>
            </a:fgClr>
            <a:bgClr>
              <a:srgbClr val="FFFFFF"/>
            </a:bgClr>
          </a:pattFill>
          <a:ln w="9525">
            <a:noFill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3293" name="Freeform 45"/>
          <p:cNvSpPr>
            <a:spLocks/>
          </p:cNvSpPr>
          <p:nvPr/>
        </p:nvSpPr>
        <p:spPr bwMode="auto">
          <a:xfrm>
            <a:off x="4610100" y="3321050"/>
            <a:ext cx="4429125" cy="904875"/>
          </a:xfrm>
          <a:custGeom>
            <a:avLst/>
            <a:gdLst/>
            <a:ahLst/>
            <a:cxnLst>
              <a:cxn ang="0">
                <a:pos x="6367" y="1299"/>
              </a:cxn>
              <a:cxn ang="0">
                <a:pos x="5287" y="759"/>
              </a:cxn>
              <a:cxn ang="0">
                <a:pos x="4387" y="399"/>
              </a:cxn>
              <a:cxn ang="0">
                <a:pos x="3307" y="219"/>
              </a:cxn>
              <a:cxn ang="0">
                <a:pos x="1867" y="39"/>
              </a:cxn>
              <a:cxn ang="0">
                <a:pos x="272" y="18"/>
              </a:cxn>
              <a:cxn ang="0">
                <a:pos x="235" y="0"/>
              </a:cxn>
              <a:cxn ang="0">
                <a:pos x="197" y="18"/>
              </a:cxn>
              <a:cxn ang="0">
                <a:pos x="291" y="0"/>
              </a:cxn>
            </a:cxnLst>
            <a:rect l="0" t="0" r="r" b="b"/>
            <a:pathLst>
              <a:path w="6367" h="1299">
                <a:moveTo>
                  <a:pt x="6367" y="1299"/>
                </a:moveTo>
                <a:cubicBezTo>
                  <a:pt x="5992" y="1104"/>
                  <a:pt x="5617" y="909"/>
                  <a:pt x="5287" y="759"/>
                </a:cubicBezTo>
                <a:cubicBezTo>
                  <a:pt x="4957" y="609"/>
                  <a:pt x="4717" y="489"/>
                  <a:pt x="4387" y="399"/>
                </a:cubicBezTo>
                <a:cubicBezTo>
                  <a:pt x="4057" y="309"/>
                  <a:pt x="3727" y="279"/>
                  <a:pt x="3307" y="219"/>
                </a:cubicBezTo>
                <a:cubicBezTo>
                  <a:pt x="2887" y="159"/>
                  <a:pt x="2373" y="72"/>
                  <a:pt x="1867" y="39"/>
                </a:cubicBezTo>
                <a:cubicBezTo>
                  <a:pt x="1361" y="6"/>
                  <a:pt x="544" y="24"/>
                  <a:pt x="272" y="18"/>
                </a:cubicBezTo>
                <a:cubicBezTo>
                  <a:pt x="0" y="12"/>
                  <a:pt x="247" y="0"/>
                  <a:pt x="235" y="0"/>
                </a:cubicBezTo>
                <a:cubicBezTo>
                  <a:pt x="223" y="0"/>
                  <a:pt x="188" y="18"/>
                  <a:pt x="197" y="18"/>
                </a:cubicBezTo>
                <a:cubicBezTo>
                  <a:pt x="206" y="18"/>
                  <a:pt x="272" y="4"/>
                  <a:pt x="291" y="0"/>
                </a:cubicBezTo>
              </a:path>
            </a:pathLst>
          </a:custGeom>
          <a:noFill/>
          <a:ln w="28575" cmpd="sng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3292" name="Freeform 44"/>
          <p:cNvSpPr>
            <a:spLocks/>
          </p:cNvSpPr>
          <p:nvPr/>
        </p:nvSpPr>
        <p:spPr bwMode="auto">
          <a:xfrm>
            <a:off x="2749550" y="2466975"/>
            <a:ext cx="6391275" cy="1006475"/>
          </a:xfrm>
          <a:custGeom>
            <a:avLst/>
            <a:gdLst/>
            <a:ahLst/>
            <a:cxnLst>
              <a:cxn ang="0">
                <a:pos x="9187" y="1447"/>
              </a:cxn>
              <a:cxn ang="0">
                <a:pos x="8107" y="907"/>
              </a:cxn>
              <a:cxn ang="0">
                <a:pos x="7207" y="547"/>
              </a:cxn>
              <a:cxn ang="0">
                <a:pos x="6181" y="311"/>
              </a:cxn>
              <a:cxn ang="0">
                <a:pos x="4778" y="124"/>
              </a:cxn>
              <a:cxn ang="0">
                <a:pos x="3506" y="12"/>
              </a:cxn>
              <a:cxn ang="0">
                <a:pos x="2309" y="49"/>
              </a:cxn>
              <a:cxn ang="0">
                <a:pos x="1580" y="124"/>
              </a:cxn>
              <a:cxn ang="0">
                <a:pos x="234" y="349"/>
              </a:cxn>
              <a:cxn ang="0">
                <a:pos x="177" y="349"/>
              </a:cxn>
            </a:cxnLst>
            <a:rect l="0" t="0" r="r" b="b"/>
            <a:pathLst>
              <a:path w="9187" h="1447">
                <a:moveTo>
                  <a:pt x="9187" y="1447"/>
                </a:moveTo>
                <a:cubicBezTo>
                  <a:pt x="8812" y="1252"/>
                  <a:pt x="8437" y="1057"/>
                  <a:pt x="8107" y="907"/>
                </a:cubicBezTo>
                <a:cubicBezTo>
                  <a:pt x="7777" y="757"/>
                  <a:pt x="7528" y="646"/>
                  <a:pt x="7207" y="547"/>
                </a:cubicBezTo>
                <a:cubicBezTo>
                  <a:pt x="6886" y="448"/>
                  <a:pt x="6586" y="382"/>
                  <a:pt x="6181" y="311"/>
                </a:cubicBezTo>
                <a:cubicBezTo>
                  <a:pt x="5776" y="240"/>
                  <a:pt x="5224" y="174"/>
                  <a:pt x="4778" y="124"/>
                </a:cubicBezTo>
                <a:cubicBezTo>
                  <a:pt x="4332" y="74"/>
                  <a:pt x="3917" y="24"/>
                  <a:pt x="3506" y="12"/>
                </a:cubicBezTo>
                <a:cubicBezTo>
                  <a:pt x="3095" y="0"/>
                  <a:pt x="2630" y="30"/>
                  <a:pt x="2309" y="49"/>
                </a:cubicBezTo>
                <a:cubicBezTo>
                  <a:pt x="1988" y="68"/>
                  <a:pt x="1926" y="74"/>
                  <a:pt x="1580" y="124"/>
                </a:cubicBezTo>
                <a:cubicBezTo>
                  <a:pt x="1234" y="174"/>
                  <a:pt x="468" y="312"/>
                  <a:pt x="234" y="349"/>
                </a:cubicBezTo>
                <a:cubicBezTo>
                  <a:pt x="0" y="386"/>
                  <a:pt x="189" y="349"/>
                  <a:pt x="177" y="349"/>
                </a:cubicBezTo>
              </a:path>
            </a:pathLst>
          </a:custGeom>
          <a:noFill/>
          <a:ln w="28575" cmpd="sng">
            <a:solidFill>
              <a:srgbClr val="EA2D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3291" name="Freeform 43"/>
          <p:cNvSpPr>
            <a:spLocks/>
          </p:cNvSpPr>
          <p:nvPr/>
        </p:nvSpPr>
        <p:spPr bwMode="auto">
          <a:xfrm>
            <a:off x="1130300" y="1677988"/>
            <a:ext cx="8013700" cy="954087"/>
          </a:xfrm>
          <a:custGeom>
            <a:avLst/>
            <a:gdLst/>
            <a:ahLst/>
            <a:cxnLst>
              <a:cxn ang="0">
                <a:pos x="11520" y="1371"/>
              </a:cxn>
              <a:cxn ang="0">
                <a:pos x="10006" y="736"/>
              </a:cxn>
              <a:cxn ang="0">
                <a:pos x="8921" y="436"/>
              </a:cxn>
              <a:cxn ang="0">
                <a:pos x="7705" y="212"/>
              </a:cxn>
              <a:cxn ang="0">
                <a:pos x="6078" y="62"/>
              </a:cxn>
              <a:cxn ang="0">
                <a:pos x="4320" y="25"/>
              </a:cxn>
              <a:cxn ang="0">
                <a:pos x="3572" y="25"/>
              </a:cxn>
              <a:cxn ang="0">
                <a:pos x="2506" y="175"/>
              </a:cxn>
              <a:cxn ang="0">
                <a:pos x="1085" y="623"/>
              </a:cxn>
              <a:cxn ang="0">
                <a:pos x="0" y="1072"/>
              </a:cxn>
            </a:cxnLst>
            <a:rect l="0" t="0" r="r" b="b"/>
            <a:pathLst>
              <a:path w="11520" h="1371">
                <a:moveTo>
                  <a:pt x="11520" y="1371"/>
                </a:moveTo>
                <a:cubicBezTo>
                  <a:pt x="11268" y="1268"/>
                  <a:pt x="10439" y="892"/>
                  <a:pt x="10006" y="736"/>
                </a:cubicBezTo>
                <a:cubicBezTo>
                  <a:pt x="9573" y="580"/>
                  <a:pt x="9304" y="523"/>
                  <a:pt x="8921" y="436"/>
                </a:cubicBezTo>
                <a:cubicBezTo>
                  <a:pt x="8538" y="349"/>
                  <a:pt x="8179" y="274"/>
                  <a:pt x="7705" y="212"/>
                </a:cubicBezTo>
                <a:cubicBezTo>
                  <a:pt x="7231" y="150"/>
                  <a:pt x="6642" y="93"/>
                  <a:pt x="6078" y="62"/>
                </a:cubicBezTo>
                <a:cubicBezTo>
                  <a:pt x="5514" y="31"/>
                  <a:pt x="4738" y="31"/>
                  <a:pt x="4320" y="25"/>
                </a:cubicBezTo>
                <a:cubicBezTo>
                  <a:pt x="3902" y="19"/>
                  <a:pt x="3874" y="0"/>
                  <a:pt x="3572" y="25"/>
                </a:cubicBezTo>
                <a:cubicBezTo>
                  <a:pt x="3270" y="50"/>
                  <a:pt x="2921" y="75"/>
                  <a:pt x="2506" y="175"/>
                </a:cubicBezTo>
                <a:cubicBezTo>
                  <a:pt x="2091" y="275"/>
                  <a:pt x="1503" y="473"/>
                  <a:pt x="1085" y="623"/>
                </a:cubicBezTo>
                <a:cubicBezTo>
                  <a:pt x="667" y="773"/>
                  <a:pt x="226" y="979"/>
                  <a:pt x="0" y="1072"/>
                </a:cubicBezTo>
              </a:path>
            </a:pathLst>
          </a:custGeom>
          <a:noFill/>
          <a:ln w="28575" cmpd="sng">
            <a:solidFill>
              <a:srgbClr val="000066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3290" name="Oval 42"/>
          <p:cNvSpPr>
            <a:spLocks noChangeArrowheads="1"/>
          </p:cNvSpPr>
          <p:nvPr/>
        </p:nvSpPr>
        <p:spPr bwMode="auto">
          <a:xfrm>
            <a:off x="8264525" y="5364163"/>
            <a:ext cx="125413" cy="125412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3289" name="Oval 41"/>
          <p:cNvSpPr>
            <a:spLocks noChangeArrowheads="1"/>
          </p:cNvSpPr>
          <p:nvPr/>
        </p:nvSpPr>
        <p:spPr bwMode="auto">
          <a:xfrm>
            <a:off x="8345488" y="4699000"/>
            <a:ext cx="125412" cy="125413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3288" name="Oval 40"/>
          <p:cNvSpPr>
            <a:spLocks noChangeArrowheads="1"/>
          </p:cNvSpPr>
          <p:nvPr/>
        </p:nvSpPr>
        <p:spPr bwMode="auto">
          <a:xfrm>
            <a:off x="8456613" y="3889375"/>
            <a:ext cx="125412" cy="125413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3287" name="Freeform 39"/>
          <p:cNvSpPr>
            <a:spLocks/>
          </p:cNvSpPr>
          <p:nvPr/>
        </p:nvSpPr>
        <p:spPr bwMode="auto">
          <a:xfrm>
            <a:off x="8334375" y="4800600"/>
            <a:ext cx="74613" cy="582613"/>
          </a:xfrm>
          <a:custGeom>
            <a:avLst/>
            <a:gdLst/>
            <a:ahLst/>
            <a:cxnLst>
              <a:cxn ang="0">
                <a:pos x="274" y="0"/>
              </a:cxn>
              <a:cxn ang="0">
                <a:pos x="0" y="2057"/>
              </a:cxn>
            </a:cxnLst>
            <a:rect l="0" t="0" r="r" b="b"/>
            <a:pathLst>
              <a:path w="274" h="2057">
                <a:moveTo>
                  <a:pt x="274" y="0"/>
                </a:moveTo>
                <a:lnTo>
                  <a:pt x="0" y="2057"/>
                </a:lnTo>
              </a:path>
            </a:pathLst>
          </a:custGeom>
          <a:noFill/>
          <a:ln w="19050">
            <a:solidFill>
              <a:srgbClr val="000000"/>
            </a:solidFill>
            <a:prstDash val="dash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3286" name="Text Box 38"/>
          <p:cNvSpPr txBox="1">
            <a:spLocks noChangeArrowheads="1"/>
          </p:cNvSpPr>
          <p:nvPr/>
        </p:nvSpPr>
        <p:spPr bwMode="auto">
          <a:xfrm>
            <a:off x="7962900" y="5186363"/>
            <a:ext cx="500063" cy="37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kk-KZ" sz="1200" b="1">
                <a:solidFill>
                  <a:srgbClr val="FF0000"/>
                </a:solidFill>
                <a:cs typeface="Times New Roman" pitchFamily="18" charset="0"/>
              </a:rPr>
              <a:t>С</a:t>
            </a:r>
            <a:r>
              <a:rPr lang="kk-KZ" sz="1200" b="1" baseline="-30000">
                <a:solidFill>
                  <a:srgbClr val="FF0000"/>
                </a:solidFill>
                <a:cs typeface="Times New Roman" pitchFamily="18" charset="0"/>
              </a:rPr>
              <a:t>1</a:t>
            </a:r>
            <a:endParaRPr lang="kk-KZ"/>
          </a:p>
        </p:txBody>
      </p:sp>
      <p:sp>
        <p:nvSpPr>
          <p:cNvPr id="53285" name="Text Box 37"/>
          <p:cNvSpPr txBox="1">
            <a:spLocks noChangeArrowheads="1"/>
          </p:cNvSpPr>
          <p:nvPr/>
        </p:nvSpPr>
        <p:spPr bwMode="auto">
          <a:xfrm>
            <a:off x="8096250" y="4452938"/>
            <a:ext cx="501650" cy="37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kk-KZ" sz="1200" b="1">
                <a:solidFill>
                  <a:srgbClr val="FF0000"/>
                </a:solidFill>
                <a:cs typeface="Times New Roman" pitchFamily="18" charset="0"/>
              </a:rPr>
              <a:t>  С</a:t>
            </a:r>
            <a:endParaRPr lang="kk-KZ"/>
          </a:p>
        </p:txBody>
      </p:sp>
      <p:sp>
        <p:nvSpPr>
          <p:cNvPr id="53284" name="Text Box 36"/>
          <p:cNvSpPr txBox="1">
            <a:spLocks noChangeArrowheads="1"/>
          </p:cNvSpPr>
          <p:nvPr/>
        </p:nvSpPr>
        <p:spPr bwMode="auto">
          <a:xfrm>
            <a:off x="8210550" y="3629025"/>
            <a:ext cx="501650" cy="37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kk-KZ" sz="1200" b="1">
                <a:solidFill>
                  <a:srgbClr val="FF0000"/>
                </a:solidFill>
                <a:cs typeface="Times New Roman" pitchFamily="18" charset="0"/>
              </a:rPr>
              <a:t>С</a:t>
            </a:r>
            <a:r>
              <a:rPr lang="kk-KZ" sz="1200" b="1" baseline="-30000">
                <a:solidFill>
                  <a:srgbClr val="FF0000"/>
                </a:solidFill>
                <a:cs typeface="Times New Roman" pitchFamily="18" charset="0"/>
              </a:rPr>
              <a:t>2</a:t>
            </a:r>
            <a:endParaRPr lang="kk-KZ"/>
          </a:p>
        </p:txBody>
      </p:sp>
      <p:sp>
        <p:nvSpPr>
          <p:cNvPr id="53283" name="WordArt 35"/>
          <p:cNvSpPr>
            <a:spLocks noChangeArrowheads="1" noChangeShapeType="1" noTextEdit="1"/>
          </p:cNvSpPr>
          <p:nvPr/>
        </p:nvSpPr>
        <p:spPr bwMode="auto">
          <a:xfrm rot="-426649">
            <a:off x="2628900" y="4451350"/>
            <a:ext cx="3127375" cy="233363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0"/>
              </a:avLst>
            </a:prstTxWarp>
          </a:bodyPr>
          <a:lstStyle/>
          <a:p>
            <a:pPr algn="ctr"/>
            <a:r>
              <a:rPr lang="ru-RU" sz="1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FF"/>
                </a:solidFill>
                <a:latin typeface="Times New Roman"/>
                <a:cs typeface="Times New Roman"/>
              </a:rPr>
              <a:t>Теңіз деңгейінің беті</a:t>
            </a:r>
          </a:p>
        </p:txBody>
      </p:sp>
      <p:sp>
        <p:nvSpPr>
          <p:cNvPr id="53282" name="Freeform 34"/>
          <p:cNvSpPr>
            <a:spLocks/>
          </p:cNvSpPr>
          <p:nvPr/>
        </p:nvSpPr>
        <p:spPr bwMode="auto">
          <a:xfrm>
            <a:off x="3822700" y="2566988"/>
            <a:ext cx="12700" cy="1730375"/>
          </a:xfrm>
          <a:custGeom>
            <a:avLst/>
            <a:gdLst/>
            <a:ahLst/>
            <a:cxnLst>
              <a:cxn ang="0">
                <a:pos x="0" y="2487"/>
              </a:cxn>
              <a:cxn ang="0">
                <a:pos x="18" y="0"/>
              </a:cxn>
            </a:cxnLst>
            <a:rect l="0" t="0" r="r" b="b"/>
            <a:pathLst>
              <a:path w="18" h="2487">
                <a:moveTo>
                  <a:pt x="0" y="2487"/>
                </a:moveTo>
                <a:lnTo>
                  <a:pt x="18" y="0"/>
                </a:lnTo>
              </a:path>
            </a:pathLst>
          </a:custGeom>
          <a:noFill/>
          <a:ln w="9525">
            <a:solidFill>
              <a:srgbClr val="FF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53281" name="Freeform 33"/>
          <p:cNvSpPr>
            <a:spLocks/>
          </p:cNvSpPr>
          <p:nvPr/>
        </p:nvSpPr>
        <p:spPr bwMode="auto">
          <a:xfrm>
            <a:off x="3813175" y="1682750"/>
            <a:ext cx="22225" cy="858838"/>
          </a:xfrm>
          <a:custGeom>
            <a:avLst/>
            <a:gdLst/>
            <a:ahLst/>
            <a:cxnLst>
              <a:cxn ang="0">
                <a:pos x="33" y="1235"/>
              </a:cxn>
              <a:cxn ang="0">
                <a:pos x="0" y="0"/>
              </a:cxn>
            </a:cxnLst>
            <a:rect l="0" t="0" r="r" b="b"/>
            <a:pathLst>
              <a:path w="33" h="1235">
                <a:moveTo>
                  <a:pt x="33" y="1235"/>
                </a:moveTo>
                <a:lnTo>
                  <a:pt x="0" y="0"/>
                </a:lnTo>
              </a:path>
            </a:pathLst>
          </a:custGeom>
          <a:noFill/>
          <a:ln w="9525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53280" name="Line 32"/>
          <p:cNvSpPr>
            <a:spLocks noChangeShapeType="1"/>
          </p:cNvSpPr>
          <p:nvPr/>
        </p:nvSpPr>
        <p:spPr bwMode="auto">
          <a:xfrm>
            <a:off x="3394075" y="1719263"/>
            <a:ext cx="26988" cy="2662237"/>
          </a:xfrm>
          <a:prstGeom prst="line">
            <a:avLst/>
          </a:prstGeom>
          <a:noFill/>
          <a:ln w="19050">
            <a:solidFill>
              <a:srgbClr val="FF33CC"/>
            </a:solidFill>
            <a:prstDash val="lg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3279" name="Oval 31"/>
          <p:cNvSpPr>
            <a:spLocks noChangeArrowheads="1"/>
          </p:cNvSpPr>
          <p:nvPr/>
        </p:nvSpPr>
        <p:spPr bwMode="auto">
          <a:xfrm>
            <a:off x="3340100" y="3411538"/>
            <a:ext cx="125413" cy="125412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3278" name="Oval 30"/>
          <p:cNvSpPr>
            <a:spLocks noChangeArrowheads="1"/>
          </p:cNvSpPr>
          <p:nvPr/>
        </p:nvSpPr>
        <p:spPr bwMode="auto">
          <a:xfrm>
            <a:off x="3344863" y="2555875"/>
            <a:ext cx="125412" cy="125413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3277" name="Oval 29"/>
          <p:cNvSpPr>
            <a:spLocks noChangeArrowheads="1"/>
          </p:cNvSpPr>
          <p:nvPr/>
        </p:nvSpPr>
        <p:spPr bwMode="auto">
          <a:xfrm>
            <a:off x="3367088" y="4283075"/>
            <a:ext cx="125412" cy="125413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3276" name="Oval 28"/>
          <p:cNvSpPr>
            <a:spLocks noChangeArrowheads="1"/>
          </p:cNvSpPr>
          <p:nvPr/>
        </p:nvSpPr>
        <p:spPr bwMode="auto">
          <a:xfrm>
            <a:off x="1828800" y="2057400"/>
            <a:ext cx="125413" cy="125413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3275" name="Text Box 27"/>
          <p:cNvSpPr txBox="1">
            <a:spLocks noChangeArrowheads="1"/>
          </p:cNvSpPr>
          <p:nvPr/>
        </p:nvSpPr>
        <p:spPr bwMode="auto">
          <a:xfrm>
            <a:off x="2984500" y="4098925"/>
            <a:ext cx="501650" cy="37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kk-KZ" sz="1200" b="1">
                <a:solidFill>
                  <a:srgbClr val="FF0000"/>
                </a:solidFill>
                <a:cs typeface="Times New Roman" pitchFamily="18" charset="0"/>
              </a:rPr>
              <a:t>  В</a:t>
            </a:r>
            <a:r>
              <a:rPr lang="kk-KZ" sz="1200" b="1" baseline="-30000">
                <a:solidFill>
                  <a:srgbClr val="FF0000"/>
                </a:solidFill>
                <a:cs typeface="Times New Roman" pitchFamily="18" charset="0"/>
              </a:rPr>
              <a:t>1</a:t>
            </a:r>
            <a:endParaRPr lang="kk-KZ"/>
          </a:p>
        </p:txBody>
      </p:sp>
      <p:sp>
        <p:nvSpPr>
          <p:cNvPr id="53274" name="Text Box 26"/>
          <p:cNvSpPr txBox="1">
            <a:spLocks noChangeArrowheads="1"/>
          </p:cNvSpPr>
          <p:nvPr/>
        </p:nvSpPr>
        <p:spPr bwMode="auto">
          <a:xfrm>
            <a:off x="2962275" y="3233738"/>
            <a:ext cx="500063" cy="37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kk-KZ" sz="1200" b="1">
                <a:solidFill>
                  <a:srgbClr val="FF0000"/>
                </a:solidFill>
                <a:cs typeface="Times New Roman" pitchFamily="18" charset="0"/>
              </a:rPr>
              <a:t>  В</a:t>
            </a:r>
            <a:r>
              <a:rPr lang="kk-KZ" sz="1200" b="1" baseline="-30000">
                <a:solidFill>
                  <a:srgbClr val="FF0000"/>
                </a:solidFill>
                <a:cs typeface="Times New Roman" pitchFamily="18" charset="0"/>
              </a:rPr>
              <a:t>2</a:t>
            </a:r>
            <a:endParaRPr lang="kk-KZ"/>
          </a:p>
        </p:txBody>
      </p:sp>
      <p:sp>
        <p:nvSpPr>
          <p:cNvPr id="53273" name="Text Box 25"/>
          <p:cNvSpPr txBox="1">
            <a:spLocks noChangeArrowheads="1"/>
          </p:cNvSpPr>
          <p:nvPr/>
        </p:nvSpPr>
        <p:spPr bwMode="auto">
          <a:xfrm>
            <a:off x="3038475" y="2347913"/>
            <a:ext cx="501650" cy="37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kk-KZ" sz="1200" b="1">
                <a:solidFill>
                  <a:srgbClr val="FF0000"/>
                </a:solidFill>
                <a:cs typeface="Times New Roman" pitchFamily="18" charset="0"/>
              </a:rPr>
              <a:t>  В</a:t>
            </a:r>
            <a:endParaRPr lang="kk-KZ"/>
          </a:p>
        </p:txBody>
      </p:sp>
      <p:sp>
        <p:nvSpPr>
          <p:cNvPr id="53272" name="Freeform 24"/>
          <p:cNvSpPr>
            <a:spLocks/>
          </p:cNvSpPr>
          <p:nvPr/>
        </p:nvSpPr>
        <p:spPr bwMode="auto">
          <a:xfrm>
            <a:off x="312738" y="3327400"/>
            <a:ext cx="4375150" cy="1223963"/>
          </a:xfrm>
          <a:custGeom>
            <a:avLst/>
            <a:gdLst/>
            <a:ahLst/>
            <a:cxnLst>
              <a:cxn ang="0">
                <a:pos x="6290" y="0"/>
              </a:cxn>
              <a:cxn ang="0">
                <a:pos x="5140" y="85"/>
              </a:cxn>
              <a:cxn ang="0">
                <a:pos x="3812" y="366"/>
              </a:cxn>
              <a:cxn ang="0">
                <a:pos x="3046" y="553"/>
              </a:cxn>
              <a:cxn ang="0">
                <a:pos x="1942" y="964"/>
              </a:cxn>
              <a:cxn ang="0">
                <a:pos x="283" y="1645"/>
              </a:cxn>
              <a:cxn ang="0">
                <a:pos x="242" y="1646"/>
              </a:cxn>
              <a:cxn ang="0">
                <a:pos x="217" y="1679"/>
              </a:cxn>
              <a:cxn ang="0">
                <a:pos x="292" y="1620"/>
              </a:cxn>
            </a:cxnLst>
            <a:rect l="0" t="0" r="r" b="b"/>
            <a:pathLst>
              <a:path w="6290" h="1759">
                <a:moveTo>
                  <a:pt x="6290" y="0"/>
                </a:moveTo>
                <a:cubicBezTo>
                  <a:pt x="6098" y="14"/>
                  <a:pt x="5553" y="24"/>
                  <a:pt x="5140" y="85"/>
                </a:cubicBezTo>
                <a:cubicBezTo>
                  <a:pt x="4727" y="146"/>
                  <a:pt x="4161" y="288"/>
                  <a:pt x="3812" y="366"/>
                </a:cubicBezTo>
                <a:cubicBezTo>
                  <a:pt x="3463" y="444"/>
                  <a:pt x="3358" y="453"/>
                  <a:pt x="3046" y="553"/>
                </a:cubicBezTo>
                <a:cubicBezTo>
                  <a:pt x="2734" y="653"/>
                  <a:pt x="2403" y="782"/>
                  <a:pt x="1942" y="964"/>
                </a:cubicBezTo>
                <a:cubicBezTo>
                  <a:pt x="1481" y="1146"/>
                  <a:pt x="566" y="1531"/>
                  <a:pt x="283" y="1645"/>
                </a:cubicBezTo>
                <a:cubicBezTo>
                  <a:pt x="0" y="1759"/>
                  <a:pt x="253" y="1640"/>
                  <a:pt x="242" y="1646"/>
                </a:cubicBezTo>
                <a:cubicBezTo>
                  <a:pt x="232" y="1651"/>
                  <a:pt x="209" y="1683"/>
                  <a:pt x="217" y="1679"/>
                </a:cubicBezTo>
                <a:cubicBezTo>
                  <a:pt x="225" y="1675"/>
                  <a:pt x="277" y="1632"/>
                  <a:pt x="292" y="1620"/>
                </a:cubicBezTo>
              </a:path>
            </a:pathLst>
          </a:custGeom>
          <a:noFill/>
          <a:ln w="28575" cmpd="sng">
            <a:solidFill>
              <a:srgbClr val="FFFF00"/>
            </a:solidFill>
            <a:prstDash val="lg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3271" name="Text Box 23"/>
          <p:cNvSpPr txBox="1">
            <a:spLocks noChangeArrowheads="1"/>
          </p:cNvSpPr>
          <p:nvPr/>
        </p:nvSpPr>
        <p:spPr bwMode="auto">
          <a:xfrm>
            <a:off x="3498850" y="2932113"/>
            <a:ext cx="501650" cy="37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kk-KZ" sz="1400" b="1">
                <a:solidFill>
                  <a:srgbClr val="FF0000"/>
                </a:solidFill>
                <a:cs typeface="Times New Roman" pitchFamily="18" charset="0"/>
              </a:rPr>
              <a:t>Н</a:t>
            </a:r>
            <a:r>
              <a:rPr lang="kk-KZ" sz="1400" b="1" baseline="-30000">
                <a:solidFill>
                  <a:srgbClr val="FF0000"/>
                </a:solidFill>
                <a:cs typeface="Times New Roman" pitchFamily="18" charset="0"/>
              </a:rPr>
              <a:t>В</a:t>
            </a:r>
            <a:endParaRPr lang="kk-KZ">
              <a:solidFill>
                <a:srgbClr val="FF0000"/>
              </a:solidFill>
            </a:endParaRPr>
          </a:p>
        </p:txBody>
      </p:sp>
      <p:sp>
        <p:nvSpPr>
          <p:cNvPr id="53270" name="Text Box 22"/>
          <p:cNvSpPr txBox="1">
            <a:spLocks noChangeArrowheads="1"/>
          </p:cNvSpPr>
          <p:nvPr/>
        </p:nvSpPr>
        <p:spPr bwMode="auto">
          <a:xfrm rot="-5528063">
            <a:off x="3090863" y="1676400"/>
            <a:ext cx="13144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2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kk-KZ" sz="1200" b="1" baseline="-300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en-US" sz="12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=H</a:t>
            </a:r>
            <a:r>
              <a:rPr lang="en-US" sz="1200" b="1" baseline="-300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12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-H</a:t>
            </a:r>
            <a:r>
              <a:rPr lang="kk-KZ" sz="1200" b="1" baseline="-300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endParaRPr lang="kk-KZ" b="1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53269" name="WordArt 21"/>
          <p:cNvSpPr>
            <a:spLocks noChangeArrowheads="1" noChangeShapeType="1" noTextEdit="1"/>
          </p:cNvSpPr>
          <p:nvPr/>
        </p:nvSpPr>
        <p:spPr bwMode="auto">
          <a:xfrm rot="-700237">
            <a:off x="989013" y="3798888"/>
            <a:ext cx="3924300" cy="481012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0"/>
              </a:avLst>
            </a:prstTxWarp>
          </a:bodyPr>
          <a:lstStyle/>
          <a:p>
            <a:pPr algn="ctr"/>
            <a:r>
              <a:rPr lang="ru-RU" sz="1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808080"/>
                </a:solidFill>
                <a:latin typeface="Times New Roman"/>
                <a:cs typeface="Times New Roman"/>
              </a:rPr>
              <a:t>Салыстырмалы (шартты) деңгейлік бет</a:t>
            </a:r>
          </a:p>
        </p:txBody>
      </p:sp>
      <p:sp>
        <p:nvSpPr>
          <p:cNvPr id="53268" name="WordArt 20"/>
          <p:cNvSpPr>
            <a:spLocks noChangeArrowheads="1" noChangeShapeType="1" noTextEdit="1"/>
          </p:cNvSpPr>
          <p:nvPr/>
        </p:nvSpPr>
        <p:spPr bwMode="auto">
          <a:xfrm rot="213842">
            <a:off x="3778250" y="2365375"/>
            <a:ext cx="3770313" cy="379413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1089799"/>
              </a:avLst>
            </a:prstTxWarp>
          </a:bodyPr>
          <a:lstStyle/>
          <a:p>
            <a:pPr algn="ctr"/>
            <a:r>
              <a:rPr lang="ru-RU" sz="1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Times New Roman"/>
                <a:cs typeface="Times New Roman"/>
              </a:rPr>
              <a:t>В нүктесінің деңгейлік беті</a:t>
            </a:r>
          </a:p>
        </p:txBody>
      </p:sp>
      <p:sp>
        <p:nvSpPr>
          <p:cNvPr id="53267" name="Line 19"/>
          <p:cNvSpPr>
            <a:spLocks noChangeShapeType="1"/>
          </p:cNvSpPr>
          <p:nvPr/>
        </p:nvSpPr>
        <p:spPr bwMode="auto">
          <a:xfrm>
            <a:off x="1905000" y="2154238"/>
            <a:ext cx="374650" cy="1627187"/>
          </a:xfrm>
          <a:prstGeom prst="line">
            <a:avLst/>
          </a:prstGeom>
          <a:noFill/>
          <a:ln w="9525">
            <a:solidFill>
              <a:srgbClr val="000000"/>
            </a:solidFill>
            <a:prstDash val="lg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3266" name="Oval 18"/>
          <p:cNvSpPr>
            <a:spLocks noChangeArrowheads="1"/>
          </p:cNvSpPr>
          <p:nvPr/>
        </p:nvSpPr>
        <p:spPr bwMode="auto">
          <a:xfrm>
            <a:off x="2214563" y="3695700"/>
            <a:ext cx="125412" cy="125413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3265" name="Oval 17"/>
          <p:cNvSpPr>
            <a:spLocks noChangeArrowheads="1"/>
          </p:cNvSpPr>
          <p:nvPr/>
        </p:nvSpPr>
        <p:spPr bwMode="auto">
          <a:xfrm>
            <a:off x="2405063" y="4532313"/>
            <a:ext cx="125412" cy="125412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3264" name="Freeform 16"/>
          <p:cNvSpPr>
            <a:spLocks/>
          </p:cNvSpPr>
          <p:nvPr/>
        </p:nvSpPr>
        <p:spPr bwMode="auto">
          <a:xfrm>
            <a:off x="2301875" y="3816350"/>
            <a:ext cx="168275" cy="77946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43" y="1122"/>
              </a:cxn>
            </a:cxnLst>
            <a:rect l="0" t="0" r="r" b="b"/>
            <a:pathLst>
              <a:path w="243" h="1122">
                <a:moveTo>
                  <a:pt x="0" y="0"/>
                </a:moveTo>
                <a:lnTo>
                  <a:pt x="243" y="1122"/>
                </a:lnTo>
              </a:path>
            </a:pathLst>
          </a:custGeom>
          <a:noFill/>
          <a:ln w="9525">
            <a:solidFill>
              <a:srgbClr val="000000"/>
            </a:solidFill>
            <a:prstDash val="lg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3263" name="Freeform 15"/>
          <p:cNvSpPr>
            <a:spLocks/>
          </p:cNvSpPr>
          <p:nvPr/>
        </p:nvSpPr>
        <p:spPr bwMode="auto">
          <a:xfrm>
            <a:off x="1377950" y="2306638"/>
            <a:ext cx="374650" cy="16525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40" y="2376"/>
              </a:cxn>
            </a:cxnLst>
            <a:rect l="0" t="0" r="r" b="b"/>
            <a:pathLst>
              <a:path w="540" h="2376">
                <a:moveTo>
                  <a:pt x="0" y="0"/>
                </a:moveTo>
                <a:lnTo>
                  <a:pt x="540" y="2376"/>
                </a:lnTo>
              </a:path>
            </a:pathLst>
          </a:custGeom>
          <a:noFill/>
          <a:ln w="19050" cmpd="sng">
            <a:solidFill>
              <a:srgbClr val="0099FF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53262" name="Freeform 14"/>
          <p:cNvSpPr>
            <a:spLocks/>
          </p:cNvSpPr>
          <p:nvPr/>
        </p:nvSpPr>
        <p:spPr bwMode="auto">
          <a:xfrm>
            <a:off x="1127125" y="2430463"/>
            <a:ext cx="536575" cy="24526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771" y="3525"/>
              </a:cxn>
            </a:cxnLst>
            <a:rect l="0" t="0" r="r" b="b"/>
            <a:pathLst>
              <a:path w="771" h="3525">
                <a:moveTo>
                  <a:pt x="0" y="0"/>
                </a:moveTo>
                <a:lnTo>
                  <a:pt x="771" y="3525"/>
                </a:lnTo>
              </a:path>
            </a:pathLst>
          </a:custGeom>
          <a:noFill/>
          <a:ln w="19050" cmpd="sng">
            <a:solidFill>
              <a:srgbClr val="0000FF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53261" name="WordArt 13" descr="Коричневый мрамор"/>
          <p:cNvSpPr>
            <a:spLocks noChangeArrowheads="1" noChangeShapeType="1" noTextEdit="1"/>
          </p:cNvSpPr>
          <p:nvPr/>
        </p:nvSpPr>
        <p:spPr bwMode="auto">
          <a:xfrm rot="1731964">
            <a:off x="3260725" y="3287713"/>
            <a:ext cx="3125788" cy="233362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0"/>
              </a:avLst>
            </a:prstTxWarp>
          </a:bodyPr>
          <a:lstStyle/>
          <a:p>
            <a:pPr algn="ctr"/>
            <a:r>
              <a:rPr lang="ru-RU" sz="1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blipFill dpi="0" rotWithShape="1">
                  <a:blip r:embed="rId3"/>
                  <a:srcRect/>
                  <a:tile tx="0" ty="0" sx="100000" sy="100000" flip="none" algn="tl"/>
                </a:blipFill>
                <a:latin typeface="Times New Roman"/>
                <a:cs typeface="Times New Roman"/>
              </a:rPr>
              <a:t>Жердің физикалық беті</a:t>
            </a:r>
          </a:p>
        </p:txBody>
      </p:sp>
      <p:sp>
        <p:nvSpPr>
          <p:cNvPr id="53260" name="Text Box 12"/>
          <p:cNvSpPr txBox="1">
            <a:spLocks noChangeArrowheads="1"/>
          </p:cNvSpPr>
          <p:nvPr/>
        </p:nvSpPr>
        <p:spPr bwMode="auto">
          <a:xfrm>
            <a:off x="1647825" y="1828800"/>
            <a:ext cx="357188" cy="376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kk-KZ" sz="1200" b="1">
                <a:solidFill>
                  <a:srgbClr val="0000FF"/>
                </a:solidFill>
                <a:cs typeface="Times New Roman" pitchFamily="18" charset="0"/>
              </a:rPr>
              <a:t>А</a:t>
            </a:r>
            <a:endParaRPr lang="kk-KZ"/>
          </a:p>
        </p:txBody>
      </p:sp>
      <p:sp>
        <p:nvSpPr>
          <p:cNvPr id="53259" name="Text Box 11"/>
          <p:cNvSpPr txBox="1">
            <a:spLocks noChangeArrowheads="1"/>
          </p:cNvSpPr>
          <p:nvPr/>
        </p:nvSpPr>
        <p:spPr bwMode="auto">
          <a:xfrm rot="-27969097">
            <a:off x="1109663" y="3076575"/>
            <a:ext cx="762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kk-KZ" sz="1400" b="1">
                <a:solidFill>
                  <a:srgbClr val="FF0000"/>
                </a:solidFill>
                <a:cs typeface="Times New Roman" pitchFamily="18" charset="0"/>
              </a:rPr>
              <a:t>Н</a:t>
            </a:r>
            <a:r>
              <a:rPr lang="kk-KZ" sz="1400" b="1" baseline="-30000">
                <a:solidFill>
                  <a:srgbClr val="FF0000"/>
                </a:solidFill>
                <a:cs typeface="Times New Roman" pitchFamily="18" charset="0"/>
              </a:rPr>
              <a:t>Асалыс</a:t>
            </a:r>
            <a:endParaRPr lang="kk-KZ">
              <a:solidFill>
                <a:srgbClr val="FF0000"/>
              </a:solidFill>
            </a:endParaRPr>
          </a:p>
        </p:txBody>
      </p:sp>
      <p:sp>
        <p:nvSpPr>
          <p:cNvPr id="53258" name="Text Box 10"/>
          <p:cNvSpPr txBox="1">
            <a:spLocks noChangeArrowheads="1"/>
          </p:cNvSpPr>
          <p:nvPr/>
        </p:nvSpPr>
        <p:spPr bwMode="auto">
          <a:xfrm>
            <a:off x="1035050" y="3294063"/>
            <a:ext cx="501650" cy="50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kk-KZ" sz="1400" b="1">
                <a:solidFill>
                  <a:srgbClr val="0000FF"/>
                </a:solidFill>
                <a:cs typeface="Times New Roman" pitchFamily="18" charset="0"/>
              </a:rPr>
              <a:t>Н</a:t>
            </a:r>
            <a:r>
              <a:rPr lang="kk-KZ" sz="1400" b="1" baseline="-30000">
                <a:solidFill>
                  <a:srgbClr val="0000FF"/>
                </a:solidFill>
                <a:cs typeface="Times New Roman" pitchFamily="18" charset="0"/>
              </a:rPr>
              <a:t>А</a:t>
            </a:r>
            <a:endParaRPr lang="kk-KZ"/>
          </a:p>
        </p:txBody>
      </p:sp>
      <p:sp>
        <p:nvSpPr>
          <p:cNvPr id="53257" name="Text Box 9"/>
          <p:cNvSpPr txBox="1">
            <a:spLocks noChangeArrowheads="1"/>
          </p:cNvSpPr>
          <p:nvPr/>
        </p:nvSpPr>
        <p:spPr bwMode="auto">
          <a:xfrm>
            <a:off x="2095500" y="3438525"/>
            <a:ext cx="500063" cy="376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kk-KZ" sz="1200" b="1">
                <a:solidFill>
                  <a:srgbClr val="FF0000"/>
                </a:solidFill>
                <a:cs typeface="Times New Roman" pitchFamily="18" charset="0"/>
              </a:rPr>
              <a:t> </a:t>
            </a:r>
            <a:r>
              <a:rPr lang="kk-KZ" sz="1200" b="1">
                <a:solidFill>
                  <a:srgbClr val="0000FF"/>
                </a:solidFill>
                <a:cs typeface="Times New Roman" pitchFamily="18" charset="0"/>
              </a:rPr>
              <a:t> А</a:t>
            </a:r>
            <a:r>
              <a:rPr lang="kk-KZ" sz="1200" b="1" baseline="-30000">
                <a:solidFill>
                  <a:srgbClr val="0000FF"/>
                </a:solidFill>
                <a:cs typeface="Times New Roman" pitchFamily="18" charset="0"/>
              </a:rPr>
              <a:t>2</a:t>
            </a:r>
            <a:endParaRPr lang="kk-KZ"/>
          </a:p>
        </p:txBody>
      </p:sp>
      <p:sp>
        <p:nvSpPr>
          <p:cNvPr id="53256" name="Text Box 8"/>
          <p:cNvSpPr txBox="1">
            <a:spLocks noChangeArrowheads="1"/>
          </p:cNvSpPr>
          <p:nvPr/>
        </p:nvSpPr>
        <p:spPr bwMode="auto">
          <a:xfrm>
            <a:off x="2133600" y="4572000"/>
            <a:ext cx="501650" cy="376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kk-KZ" sz="1200" b="1">
                <a:solidFill>
                  <a:srgbClr val="FF0000"/>
                </a:solidFill>
                <a:cs typeface="Times New Roman" pitchFamily="18" charset="0"/>
              </a:rPr>
              <a:t>  </a:t>
            </a:r>
            <a:r>
              <a:rPr lang="kk-KZ" sz="1200" b="1">
                <a:solidFill>
                  <a:srgbClr val="0000FF"/>
                </a:solidFill>
                <a:cs typeface="Times New Roman" pitchFamily="18" charset="0"/>
              </a:rPr>
              <a:t>А</a:t>
            </a:r>
            <a:r>
              <a:rPr lang="kk-KZ" sz="1200" b="1" baseline="-30000">
                <a:solidFill>
                  <a:srgbClr val="0000FF"/>
                </a:solidFill>
                <a:cs typeface="Times New Roman" pitchFamily="18" charset="0"/>
              </a:rPr>
              <a:t>1</a:t>
            </a:r>
            <a:endParaRPr lang="kk-KZ"/>
          </a:p>
        </p:txBody>
      </p:sp>
      <p:sp>
        <p:nvSpPr>
          <p:cNvPr id="53255" name="WordArt 7"/>
          <p:cNvSpPr>
            <a:spLocks noChangeArrowheads="1" noChangeShapeType="1" noTextEdit="1"/>
          </p:cNvSpPr>
          <p:nvPr/>
        </p:nvSpPr>
        <p:spPr bwMode="auto">
          <a:xfrm>
            <a:off x="2676525" y="1520825"/>
            <a:ext cx="3770313" cy="381000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1091005"/>
              </a:avLst>
            </a:prstTxWarp>
          </a:bodyPr>
          <a:lstStyle/>
          <a:p>
            <a:pPr algn="ctr"/>
            <a:r>
              <a:rPr lang="ru-RU" sz="1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CCFF"/>
                </a:solidFill>
                <a:latin typeface="Times New Roman"/>
                <a:cs typeface="Times New Roman"/>
              </a:rPr>
              <a:t>А нүктесінің деңгейлік беті</a:t>
            </a:r>
          </a:p>
        </p:txBody>
      </p:sp>
      <p:sp>
        <p:nvSpPr>
          <p:cNvPr id="53317" name="Freeform 69"/>
          <p:cNvSpPr>
            <a:spLocks/>
          </p:cNvSpPr>
          <p:nvPr/>
        </p:nvSpPr>
        <p:spPr bwMode="auto">
          <a:xfrm>
            <a:off x="8439150" y="4038600"/>
            <a:ext cx="74613" cy="582613"/>
          </a:xfrm>
          <a:custGeom>
            <a:avLst/>
            <a:gdLst/>
            <a:ahLst/>
            <a:cxnLst>
              <a:cxn ang="0">
                <a:pos x="274" y="0"/>
              </a:cxn>
              <a:cxn ang="0">
                <a:pos x="0" y="2057"/>
              </a:cxn>
            </a:cxnLst>
            <a:rect l="0" t="0" r="r" b="b"/>
            <a:pathLst>
              <a:path w="274" h="2057">
                <a:moveTo>
                  <a:pt x="274" y="0"/>
                </a:moveTo>
                <a:lnTo>
                  <a:pt x="0" y="2057"/>
                </a:lnTo>
              </a:path>
            </a:pathLst>
          </a:custGeom>
          <a:noFill/>
          <a:ln w="19050">
            <a:solidFill>
              <a:srgbClr val="000000"/>
            </a:solidFill>
            <a:prstDash val="dash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5325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532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532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92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000"/>
                                        <p:tgtEl>
                                          <p:spTgt spid="53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920"/>
                            </p:stCondLst>
                            <p:childTnLst>
                              <p:par>
                                <p:cTn id="1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32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32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92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3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42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53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920"/>
                            </p:stCondLst>
                            <p:childTnLst>
                              <p:par>
                                <p:cTn id="28" presetID="27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9" dur="250" autoRev="1" fill="hold"/>
                                        <p:tgtEl>
                                          <p:spTgt spid="5327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0" dur="250" autoRev="1" fill="hold"/>
                                        <p:tgtEl>
                                          <p:spTgt spid="5327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1" dur="250" autoRev="1" fill="hold"/>
                                        <p:tgtEl>
                                          <p:spTgt spid="5327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250" autoRev="1" fill="hold"/>
                                        <p:tgtEl>
                                          <p:spTgt spid="5327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420"/>
                            </p:stCondLst>
                            <p:childTnLst>
                              <p:par>
                                <p:cTn id="3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532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532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420"/>
                            </p:stCondLst>
                            <p:childTnLst>
                              <p:par>
                                <p:cTn id="39" presetID="27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0" dur="250" autoRev="1" fill="hold"/>
                                        <p:tgtEl>
                                          <p:spTgt spid="5327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41" dur="250" autoRev="1" fill="hold"/>
                                        <p:tgtEl>
                                          <p:spTgt spid="5327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2" dur="250" autoRev="1" fill="hold"/>
                                        <p:tgtEl>
                                          <p:spTgt spid="5327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250" autoRev="1" fill="hold"/>
                                        <p:tgtEl>
                                          <p:spTgt spid="5327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920"/>
                            </p:stCondLst>
                            <p:childTnLst>
                              <p:par>
                                <p:cTn id="4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532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532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1000"/>
                                        <p:tgtEl>
                                          <p:spTgt spid="53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8" dur="500"/>
                                        <p:tgtEl>
                                          <p:spTgt spid="53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3" dur="2000"/>
                                        <p:tgtEl>
                                          <p:spTgt spid="53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53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53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1000"/>
                                        <p:tgtEl>
                                          <p:spTgt spid="53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000"/>
                            </p:stCondLst>
                            <p:childTnLst>
                              <p:par>
                                <p:cTn id="7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532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532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532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532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1000"/>
                                        <p:tgtEl>
                                          <p:spTgt spid="53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000"/>
                            </p:stCondLst>
                            <p:childTnLst>
                              <p:par>
                                <p:cTn id="9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2" dur="500"/>
                                        <p:tgtEl>
                                          <p:spTgt spid="53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532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532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00"/>
                                        <p:tgtEl>
                                          <p:spTgt spid="532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500"/>
                            </p:stCondLst>
                            <p:childTnLst>
                              <p:par>
                                <p:cTn id="10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1000"/>
                                        <p:tgtEl>
                                          <p:spTgt spid="5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532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532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53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9" dur="500"/>
                                        <p:tgtEl>
                                          <p:spTgt spid="53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500"/>
                            </p:stCondLst>
                            <p:childTnLst>
                              <p:par>
                                <p:cTn id="12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532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532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1000"/>
                                        <p:tgtEl>
                                          <p:spTgt spid="53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0" dur="500"/>
                                        <p:tgtEl>
                                          <p:spTgt spid="53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500"/>
                            </p:stCondLst>
                            <p:childTnLst>
                              <p:par>
                                <p:cTn id="132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532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532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1000"/>
                                        <p:tgtEl>
                                          <p:spTgt spid="53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1" dur="1000"/>
                                        <p:tgtEl>
                                          <p:spTgt spid="53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1000"/>
                            </p:stCondLst>
                            <p:childTnLst>
                              <p:par>
                                <p:cTn id="14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532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532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532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2" dur="1000"/>
                                        <p:tgtEl>
                                          <p:spTgt spid="53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1000"/>
                            </p:stCondLst>
                            <p:childTnLst>
                              <p:par>
                                <p:cTn id="154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56" dur="80"/>
                                        <p:tgtEl>
                                          <p:spTgt spid="532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7" dur="80"/>
                                        <p:tgtEl>
                                          <p:spTgt spid="532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8" dur="80"/>
                                        <p:tgtEl>
                                          <p:spTgt spid="532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3" dur="500" fill="hold"/>
                                        <p:tgtEl>
                                          <p:spTgt spid="532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4" dur="500" fill="hold"/>
                                        <p:tgtEl>
                                          <p:spTgt spid="532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7" dur="500" fill="hold"/>
                                        <p:tgtEl>
                                          <p:spTgt spid="532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8" dur="500" fill="hold"/>
                                        <p:tgtEl>
                                          <p:spTgt spid="532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9" presetID="2" presetClass="entr" presetSubtype="4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1" dur="500" fill="hold"/>
                                        <p:tgtEl>
                                          <p:spTgt spid="532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2" dur="500" fill="hold"/>
                                        <p:tgtEl>
                                          <p:spTgt spid="532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3" fill="hold">
                            <p:stCondLst>
                              <p:cond delay="500"/>
                            </p:stCondLst>
                            <p:childTnLst>
                              <p:par>
                                <p:cTn id="17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6" dur="500" fill="hold"/>
                                        <p:tgtEl>
                                          <p:spTgt spid="53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7" dur="500" fill="hold"/>
                                        <p:tgtEl>
                                          <p:spTgt spid="53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0" dur="500" fill="hold"/>
                                        <p:tgtEl>
                                          <p:spTgt spid="532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1" dur="500" fill="hold"/>
                                        <p:tgtEl>
                                          <p:spTgt spid="532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6" dur="1000"/>
                                        <p:tgtEl>
                                          <p:spTgt spid="53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1" dur="1000"/>
                                        <p:tgtEl>
                                          <p:spTgt spid="53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>
                            <p:stCondLst>
                              <p:cond delay="1000"/>
                            </p:stCondLst>
                            <p:childTnLst>
                              <p:par>
                                <p:cTn id="19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5" dur="500" fill="hold"/>
                                        <p:tgtEl>
                                          <p:spTgt spid="532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6" dur="500" fill="hold"/>
                                        <p:tgtEl>
                                          <p:spTgt spid="532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1" dur="500"/>
                                        <p:tgtEl>
                                          <p:spTgt spid="53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2" fill="hold">
                            <p:stCondLst>
                              <p:cond delay="500"/>
                            </p:stCondLst>
                            <p:childTnLst>
                              <p:par>
                                <p:cTn id="203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05" dur="80"/>
                                        <p:tgtEl>
                                          <p:spTgt spid="532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6" dur="80"/>
                                        <p:tgtEl>
                                          <p:spTgt spid="532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7" dur="80"/>
                                        <p:tgtEl>
                                          <p:spTgt spid="532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2" dur="500" fill="hold"/>
                                        <p:tgtEl>
                                          <p:spTgt spid="532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3" dur="500" fill="hold"/>
                                        <p:tgtEl>
                                          <p:spTgt spid="532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4" fill="hold">
                            <p:stCondLst>
                              <p:cond delay="500"/>
                            </p:stCondLst>
                            <p:childTnLst>
                              <p:par>
                                <p:cTn id="2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7" dur="500" fill="hold"/>
                                        <p:tgtEl>
                                          <p:spTgt spid="532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8" dur="500" fill="hold"/>
                                        <p:tgtEl>
                                          <p:spTgt spid="532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1" dur="500" fill="hold"/>
                                        <p:tgtEl>
                                          <p:spTgt spid="53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2" dur="500" fill="hold"/>
                                        <p:tgtEl>
                                          <p:spTgt spid="53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2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6" dur="500" fill="hold"/>
                                        <p:tgtEl>
                                          <p:spTgt spid="532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7" dur="500" fill="hold"/>
                                        <p:tgtEl>
                                          <p:spTgt spid="532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2" dur="1000"/>
                                        <p:tgtEl>
                                          <p:spTgt spid="53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3" fill="hold">
                            <p:stCondLst>
                              <p:cond delay="1000"/>
                            </p:stCondLst>
                            <p:childTnLst>
                              <p:par>
                                <p:cTn id="23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6" dur="500"/>
                                        <p:tgtEl>
                                          <p:spTgt spid="53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0" grpId="0"/>
      <p:bldP spid="53296" grpId="0" animBg="1"/>
      <p:bldP spid="53295" grpId="0" animBg="1"/>
      <p:bldP spid="53294" grpId="0" animBg="1"/>
      <p:bldP spid="53293" grpId="0" animBg="1"/>
      <p:bldP spid="53292" grpId="0" animBg="1"/>
      <p:bldP spid="53291" grpId="0" animBg="1"/>
      <p:bldP spid="53290" grpId="0" animBg="1"/>
      <p:bldP spid="53289" grpId="0" animBg="1"/>
      <p:bldP spid="53288" grpId="0" animBg="1"/>
      <p:bldP spid="53287" grpId="0" animBg="1"/>
      <p:bldP spid="53283" grpId="0" animBg="1"/>
      <p:bldP spid="53282" grpId="0" animBg="1"/>
      <p:bldP spid="53281" grpId="0" animBg="1"/>
      <p:bldP spid="53280" grpId="0" animBg="1"/>
      <p:bldP spid="53279" grpId="0" animBg="1"/>
      <p:bldP spid="53278" grpId="0" animBg="1"/>
      <p:bldP spid="53278" grpId="1" animBg="1"/>
      <p:bldP spid="53278" grpId="2" animBg="1"/>
      <p:bldP spid="53277" grpId="0" animBg="1"/>
      <p:bldP spid="53276" grpId="0" animBg="1"/>
      <p:bldP spid="53276" grpId="1" animBg="1"/>
      <p:bldP spid="53272" grpId="0" animBg="1"/>
      <p:bldP spid="53269" grpId="0" animBg="1"/>
      <p:bldP spid="53268" grpId="0" animBg="1"/>
      <p:bldP spid="53267" grpId="0" animBg="1"/>
      <p:bldP spid="53266" grpId="0" animBg="1"/>
      <p:bldP spid="53265" grpId="0" animBg="1"/>
      <p:bldP spid="53264" grpId="0" animBg="1"/>
      <p:bldP spid="53263" grpId="0" animBg="1"/>
      <p:bldP spid="53262" grpId="0" animBg="1"/>
      <p:bldP spid="53261" grpId="0" animBg="1"/>
      <p:bldP spid="53255" grpId="0" animBg="1"/>
      <p:bldP spid="5331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631" t="12595" r="9022" b="4101"/>
          <a:stretch/>
        </p:blipFill>
        <p:spPr bwMode="auto">
          <a:xfrm>
            <a:off x="0" y="19585"/>
            <a:ext cx="9036903" cy="5929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2311422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652" t="11479" r="9348" b="4520"/>
          <a:stretch/>
        </p:blipFill>
        <p:spPr bwMode="auto">
          <a:xfrm>
            <a:off x="0" y="1"/>
            <a:ext cx="9065569" cy="5949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7656071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2256" t="16155" r="10209" b="35000"/>
          <a:stretch/>
        </p:blipFill>
        <p:spPr bwMode="auto">
          <a:xfrm>
            <a:off x="179512" y="692696"/>
            <a:ext cx="8748464" cy="34445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4283542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1414" t="12870" r="19021" b="17913"/>
          <a:stretch/>
        </p:blipFill>
        <p:spPr bwMode="auto">
          <a:xfrm>
            <a:off x="179512" y="260648"/>
            <a:ext cx="8712968" cy="6328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409789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0870" t="23825" r="18804" b="10000"/>
          <a:stretch/>
        </p:blipFill>
        <p:spPr bwMode="auto">
          <a:xfrm>
            <a:off x="179512" y="116631"/>
            <a:ext cx="8784976" cy="6022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754" t="36338" r="18695" b="54087"/>
          <a:stretch/>
        </p:blipFill>
        <p:spPr bwMode="auto">
          <a:xfrm>
            <a:off x="323528" y="5949280"/>
            <a:ext cx="7504277" cy="729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6577753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AutoShape 2" descr="https://img.scoop.it/lCZtx587Vbx1rO48AZ23fj4f3UkK2sTzGNEgs07IcpQ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1747" name="Picture 3"/>
          <p:cNvPicPr>
            <a:picLocks noChangeAspect="1" noChangeArrowheads="1"/>
          </p:cNvPicPr>
          <p:nvPr/>
        </p:nvPicPr>
        <p:blipFill>
          <a:blip r:embed="rId2" cstate="print"/>
          <a:srcRect t="11719" r="48938" b="25781"/>
          <a:stretch>
            <a:fillRect/>
          </a:stretch>
        </p:blipFill>
        <p:spPr bwMode="auto">
          <a:xfrm>
            <a:off x="0" y="-1"/>
            <a:ext cx="9144000" cy="629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107</Words>
  <Application>Microsoft Office PowerPoint</Application>
  <PresentationFormat>Экран (4:3)</PresentationFormat>
  <Paragraphs>52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№ 10 ДӘРІС</vt:lpstr>
      <vt:lpstr>Слайд 2</vt:lpstr>
      <vt:lpstr>Слайд 3</vt:lpstr>
      <vt:lpstr>Слайд 4</vt:lpstr>
      <vt:lpstr>Жазық тік бұрышты координаталардың зоналық жүйесі</vt:lpstr>
      <vt:lpstr>Координаттар ұғымы</vt:lpstr>
      <vt:lpstr>Географиялық координата</vt:lpstr>
      <vt:lpstr>Астрономиялық координата</vt:lpstr>
      <vt:lpstr>Меридиандардың жақындасуы</vt:lpstr>
      <vt:lpstr>Биіктіктің Балтық жүйесі</vt:lpstr>
      <vt:lpstr>Слайд 11</vt:lpstr>
      <vt:lpstr>Слайд 12</vt:lpstr>
      <vt:lpstr>Слайд 13</vt:lpstr>
      <vt:lpstr>Слайд 14</vt:lpstr>
      <vt:lpstr>Слайд 15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Baitakh</cp:lastModifiedBy>
  <cp:revision>6</cp:revision>
  <dcterms:modified xsi:type="dcterms:W3CDTF">2018-03-29T06:51:20Z</dcterms:modified>
</cp:coreProperties>
</file>